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0" r:id="rId16"/>
    <p:sldId id="301" r:id="rId17"/>
    <p:sldId id="302" r:id="rId18"/>
    <p:sldId id="305" r:id="rId19"/>
    <p:sldId id="270" r:id="rId20"/>
    <p:sldId id="271" r:id="rId21"/>
    <p:sldId id="272" r:id="rId22"/>
    <p:sldId id="304" r:id="rId23"/>
    <p:sldId id="273" r:id="rId24"/>
    <p:sldId id="274" r:id="rId25"/>
    <p:sldId id="275" r:id="rId26"/>
    <p:sldId id="277" r:id="rId27"/>
    <p:sldId id="276" r:id="rId28"/>
    <p:sldId id="278" r:id="rId29"/>
    <p:sldId id="279" r:id="rId30"/>
    <p:sldId id="280" r:id="rId31"/>
    <p:sldId id="281" r:id="rId32"/>
    <p:sldId id="303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7" r:id="rId47"/>
    <p:sldId id="306" r:id="rId48"/>
    <p:sldId id="298" r:id="rId49"/>
    <p:sldId id="296" r:id="rId50"/>
    <p:sldId id="299" r:id="rId5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94756" autoAdjust="0"/>
  </p:normalViewPr>
  <p:slideViewPr>
    <p:cSldViewPr>
      <p:cViewPr varScale="1">
        <p:scale>
          <a:sx n="85" d="100"/>
          <a:sy n="85" d="100"/>
        </p:scale>
        <p:origin x="13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D67C903-45DB-E973-D4A2-33C684AB44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2B0556E8-5746-BB1A-3E9B-06AC555237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8E1B0694-88F2-E516-C906-9FBA10A3B81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6A17054E-0CD0-C8F8-CC11-48BBF781558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A12C911-07FF-4020-80F8-9EBC5054DB2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3A67436-527B-D5F7-B3AA-CBB366C991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7E24BF-5CA6-CFF9-1AA9-50B8254A710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F9D3412C-B527-A566-AB8C-FFA9F7D3EB3A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50AE8D4-AB9B-599F-505E-5BBBCFF9BBB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31505B2-4A18-6F56-2E2C-5989B34299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E13C262-4751-B69B-3E36-FCC12DC84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96D911-B360-439E-8906-8D477353F7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>
            <a:extLst>
              <a:ext uri="{FF2B5EF4-FFF2-40B4-BE49-F238E27FC236}">
                <a16:creationId xmlns:a16="http://schemas.microsoft.com/office/drawing/2014/main" id="{C54B0197-4231-6E3A-66F9-31C3B123C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57200"/>
            <a:ext cx="7924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>
              <a:buFontTx/>
              <a:buNone/>
              <a:defRPr/>
            </a:pPr>
            <a:endParaRPr kumimoji="1" lang="zh-CN" altLang="en-US"/>
          </a:p>
        </p:txBody>
      </p:sp>
      <p:graphicFrame>
        <p:nvGraphicFramePr>
          <p:cNvPr id="3" name="Object 11">
            <a:extLst>
              <a:ext uri="{FF2B5EF4-FFF2-40B4-BE49-F238E27FC236}">
                <a16:creationId xmlns:a16="http://schemas.microsoft.com/office/drawing/2014/main" id="{CDC2E232-71E3-269A-C172-2A86CB6CFC6E}"/>
              </a:ext>
            </a:extLst>
          </p:cNvPr>
          <p:cNvGraphicFramePr>
            <a:graphicFrameLocks/>
          </p:cNvGraphicFramePr>
          <p:nvPr/>
        </p:nvGraphicFramePr>
        <p:xfrm>
          <a:off x="2971800" y="2590800"/>
          <a:ext cx="7556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56920" imgH="734060" progId="Word.Document.8">
                  <p:embed/>
                </p:oleObj>
              </mc:Choice>
              <mc:Fallback>
                <p:oleObj r:id="rId2" imgW="756920" imgH="734060" progId="Word.Document.8">
                  <p:embed/>
                  <p:pic>
                    <p:nvPicPr>
                      <p:cNvPr id="2051" name="Object 11">
                        <a:extLst>
                          <a:ext uri="{FF2B5EF4-FFF2-40B4-BE49-F238E27FC236}">
                            <a16:creationId xmlns:a16="http://schemas.microsoft.com/office/drawing/2014/main" id="{C9A01A81-A885-40DE-9A37-9B9E92F7628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590800"/>
                        <a:ext cx="7556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2">
            <a:extLst>
              <a:ext uri="{FF2B5EF4-FFF2-40B4-BE49-F238E27FC236}">
                <a16:creationId xmlns:a16="http://schemas.microsoft.com/office/drawing/2014/main" id="{09C7A2EA-0B82-1C88-BF87-2360B4E52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038600"/>
            <a:ext cx="2743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000">
                <a:ea typeface="华文行楷" panose="02010800040101010101" pitchFamily="2" charset="-122"/>
              </a:rPr>
              <a:t>信息学院计算机科学系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7A588863-B2A0-746D-06D4-1D7A38AE2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35363"/>
            <a:ext cx="160655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ea typeface="华文行楷" panose="02010800040101010101" pitchFamily="2" charset="-122"/>
              </a:rPr>
              <a:t>西北大学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BA144482-DE48-7F66-3767-D9F769D3C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86000"/>
            <a:ext cx="5257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>
              <a:buFontTx/>
              <a:buNone/>
              <a:defRPr/>
            </a:pPr>
            <a:endParaRPr kumimoji="1" lang="zh-CN" alt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F61659EF-F084-4826-380A-DE07706B3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724400"/>
            <a:ext cx="5257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>
              <a:buFontTx/>
              <a:buNone/>
              <a:defRPr/>
            </a:pPr>
            <a:endParaRPr kumimoji="1" lang="zh-CN" altLang="en-US"/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B8131079-9AF4-A95C-AB56-36D866694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708275"/>
            <a:ext cx="2981325" cy="1495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latin typeface="华文新魏" panose="02010800040101010101" pitchFamily="2" charset="-122"/>
                <a:ea typeface="华文新魏" panose="02010800040101010101" pitchFamily="2" charset="-122"/>
              </a:rPr>
              <a:t>华庆一  教授</a:t>
            </a:r>
          </a:p>
          <a:p>
            <a:pPr>
              <a:buFontTx/>
              <a:buNone/>
              <a:defRPr/>
            </a:pPr>
            <a:endParaRPr kumimoji="1" lang="zh-CN" altLang="en-US" sz="280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FontTx/>
              <a:buNone/>
              <a:defRPr/>
            </a:pPr>
            <a:r>
              <a:rPr kumimoji="1" lang="en-US" altLang="zh-CN" sz="1800">
                <a:latin typeface="Arial" panose="020B0604020202020204" pitchFamily="34" charset="0"/>
              </a:rPr>
              <a:t>Tel:      13772487087 (M)</a:t>
            </a:r>
          </a:p>
          <a:p>
            <a:pPr>
              <a:buFontTx/>
              <a:buNone/>
              <a:defRPr/>
            </a:pPr>
            <a:r>
              <a:rPr kumimoji="1" lang="en-US" altLang="zh-CN" sz="1800">
                <a:latin typeface="Arial" panose="020B0604020202020204" pitchFamily="34" charset="0"/>
              </a:rPr>
              <a:t>E-Mail: huaqy@nwu.edu.cn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762000"/>
            <a:ext cx="77724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980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C26FB69-A0E6-0AD6-19D7-CA6094E58B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4982B-C029-434F-8DF1-E0BE6DB4DA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39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49530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49530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7A414CF-5F20-D07E-66EF-D955046151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1AA93D-E481-48A1-BDDB-9058720885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63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98F8160-A2F9-C0E9-73FB-458A6784EB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2F3568-E522-4595-9346-DC580DDF1B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36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100B4E4-0AB8-D85F-741A-D3995A51EC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A7F8D-6AB9-4796-B932-85C36669FB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0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BC8CC2D-A3F1-4C54-BE32-BA4DF06299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987437-4F9D-4AC2-9D46-7BBED31A25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84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A9ED3DB-4E05-FF8D-E9C0-B7FCCE4B22D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D54A5-7086-473A-B869-C4DC9850A5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59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9D4CD87-6EA1-2C50-2756-22810ADD479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F9404-827B-459D-AA97-338C79A52C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04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75CFEB11-F9C9-C798-E1B0-1B5261F210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1CECF3-B3D7-40CE-B434-0833ACC116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53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55E7CD6-7AE1-7C97-AE55-13E9A6553B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74428-10D1-46F9-BA6C-EDEC48DFEF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25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1B7D0CA-9F4B-91CF-9300-3D4F20EA23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4F9B9-21DF-4AB9-A043-D873997062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71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7986021-BE70-E54E-386F-0280BACBB1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10668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7" name="Rectangle 7">
            <a:extLst>
              <a:ext uri="{FF2B5EF4-FFF2-40B4-BE49-F238E27FC236}">
                <a16:creationId xmlns:a16="http://schemas.microsoft.com/office/drawing/2014/main" id="{DE38A549-6992-B0B2-7202-C065BFBBA3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533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2108312B-DB4A-CCBC-4AFD-90BE0A7B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57200"/>
            <a:ext cx="80772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033" name="Line 9">
            <a:extLst>
              <a:ext uri="{FF2B5EF4-FFF2-40B4-BE49-F238E27FC236}">
                <a16:creationId xmlns:a16="http://schemas.microsoft.com/office/drawing/2014/main" id="{8458D981-931D-CC13-1852-BEE6A36BE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562600"/>
            <a:ext cx="4572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E652A19C-55F8-2999-F274-87BCC0CB3B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fld id="{2E14B356-80D6-432E-9806-B5295277CD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48E54C04-9CEA-F368-B1A5-39CE23110F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762000"/>
            <a:ext cx="7772400" cy="1587500"/>
          </a:xfrm>
        </p:spPr>
        <p:txBody>
          <a:bodyPr/>
          <a:lstStyle/>
          <a:p>
            <a:pPr eaLnBrk="1" hangingPunct="1"/>
            <a:r>
              <a:rPr lang="zh-CN" altLang="en-US" sz="3600"/>
              <a:t>交互设计</a:t>
            </a:r>
            <a:r>
              <a:rPr lang="en-US" altLang="zh-CN" sz="3600"/>
              <a:t>—</a:t>
            </a:r>
            <a:r>
              <a:rPr lang="zh-CN" altLang="en-US" sz="3600"/>
              <a:t>超越人机交互</a:t>
            </a:r>
            <a:br>
              <a:rPr lang="zh-CN" altLang="en-US" sz="3600"/>
            </a:br>
            <a:r>
              <a:rPr lang="zh-CN" altLang="en-US" sz="3600"/>
              <a:t>			       </a:t>
            </a:r>
            <a:r>
              <a:rPr lang="zh-CN" altLang="en-US" sz="2800"/>
              <a:t>第 </a:t>
            </a:r>
            <a:r>
              <a:rPr lang="en-US" altLang="zh-CN" sz="2800"/>
              <a:t>4 </a:t>
            </a:r>
            <a:r>
              <a:rPr lang="zh-CN" altLang="en-US" sz="2800"/>
              <a:t>章 协作与通信的设计 	         	         </a:t>
            </a:r>
            <a:r>
              <a:rPr lang="en-GB" altLang="zh-CN" sz="2000"/>
              <a:t>Designing for collaboration and communication</a:t>
            </a:r>
            <a:endParaRPr lang="en-US" altLang="zh-CN" sz="2000"/>
          </a:p>
        </p:txBody>
      </p:sp>
      <p:sp>
        <p:nvSpPr>
          <p:cNvPr id="5122" name="矩形 2">
            <a:extLst>
              <a:ext uri="{FF2B5EF4-FFF2-40B4-BE49-F238E27FC236}">
                <a16:creationId xmlns:a16="http://schemas.microsoft.com/office/drawing/2014/main" id="{83B6C9EC-22A9-596B-93E8-BD2CE563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2682875"/>
            <a:ext cx="2173287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华文行楷" panose="02010800040101010101" pitchFamily="2" charset="-122"/>
                <a:ea typeface="华文行楷" panose="02010800040101010101" pitchFamily="2" charset="-122"/>
              </a:rPr>
              <a:t>王毅 副教授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3">
            <a:extLst>
              <a:ext uri="{FF2B5EF4-FFF2-40B4-BE49-F238E27FC236}">
                <a16:creationId xmlns:a16="http://schemas.microsoft.com/office/drawing/2014/main" id="{02FCCE2A-E24B-EE59-FE3D-811DE941F97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426723E-A3AA-43A6-B3C4-553B8C55A0D6}" type="slidenum">
              <a:rPr lang="en-US" altLang="zh-CN" sz="1800"/>
              <a:pPr/>
              <a:t>10</a:t>
            </a:fld>
            <a:endParaRPr lang="en-US" altLang="zh-CN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B7D8E01B-8DB1-8039-5A52-F72647AB9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C65931A-51D3-FCCB-FAF7-1B305819F9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667250"/>
          </a:xfrm>
        </p:spPr>
        <p:txBody>
          <a:bodyPr/>
          <a:lstStyle/>
          <a:p>
            <a:pPr lvl="1" eaLnBrk="1" hangingPunct="1"/>
            <a:r>
              <a:rPr lang="zh-CN" altLang="en-US"/>
              <a:t>但</a:t>
            </a:r>
            <a:r>
              <a:rPr lang="zh-CN" altLang="en-US" b="1">
                <a:solidFill>
                  <a:srgbClr val="0070C0"/>
                </a:solidFill>
              </a:rPr>
              <a:t>在自由会话场合</a:t>
            </a:r>
            <a:r>
              <a:rPr lang="zh-CN" altLang="en-US"/>
              <a:t>，人们是否遵守限制取决于他们的意图</a:t>
            </a:r>
          </a:p>
          <a:p>
            <a:pPr lvl="1" eaLnBrk="1" hangingPunct="1"/>
            <a:r>
              <a:rPr lang="zh-CN" altLang="en-US"/>
              <a:t>因此，在多数情况下，这些</a:t>
            </a:r>
            <a:r>
              <a:rPr lang="zh-CN" altLang="en-US" b="1">
                <a:solidFill>
                  <a:srgbClr val="0070C0"/>
                </a:solidFill>
              </a:rPr>
              <a:t>限制通常是提示，而非规则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对接</a:t>
            </a:r>
            <a:r>
              <a:rPr lang="zh-CN" altLang="en-US"/>
              <a:t>（</a:t>
            </a:r>
            <a:r>
              <a:rPr lang="en-US" altLang="zh-CN"/>
              <a:t>turn-taking</a:t>
            </a:r>
            <a:r>
              <a:rPr lang="zh-CN" altLang="en-US"/>
              <a:t>）通常</a:t>
            </a:r>
            <a:r>
              <a:rPr lang="zh-CN" altLang="en-US" b="1">
                <a:solidFill>
                  <a:srgbClr val="0070C0"/>
                </a:solidFill>
              </a:rPr>
              <a:t>用来协调会话在语义上的连续性</a:t>
            </a:r>
          </a:p>
          <a:p>
            <a:pPr lvl="1" eaLnBrk="1" hangingPunct="1"/>
            <a:r>
              <a:rPr lang="zh-CN" altLang="en-US"/>
              <a:t>说话者之间的轮流发言通常在语义上成对出现，因为人们知道“话不投机半句多”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GB" altLang="zh-CN"/>
              <a:t>A: Shall we meet at 8?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 B: Um, can we meet a bit later?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GB" altLang="zh-CN"/>
          </a:p>
          <a:p>
            <a:pPr lvl="1" eaLnBrk="1" hangingPunct="1"/>
            <a:r>
              <a:rPr lang="zh-CN" altLang="en-GB"/>
              <a:t>但</a:t>
            </a:r>
            <a:r>
              <a:rPr lang="zh-CN" altLang="en-GB" b="1">
                <a:solidFill>
                  <a:srgbClr val="0070C0"/>
                </a:solidFill>
              </a:rPr>
              <a:t>语义对在时间上可能并发或重叠</a:t>
            </a:r>
            <a:r>
              <a:rPr lang="zh-CN" altLang="en-GB"/>
              <a:t>，分布处理的特征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A: </a:t>
            </a:r>
            <a:r>
              <a:rPr lang="en-GB" altLang="zh-CN"/>
              <a:t>Shall we meet at 8?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B: Wow, look at him?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   		 A: Yes what a funny hairdo!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B: Um, can we meet a bit later?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3">
            <a:extLst>
              <a:ext uri="{FF2B5EF4-FFF2-40B4-BE49-F238E27FC236}">
                <a16:creationId xmlns:a16="http://schemas.microsoft.com/office/drawing/2014/main" id="{2332CA37-DAF5-00EF-0734-EDC8142D2F1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0615108-FA9D-4583-B630-B2DF8A057616}" type="slidenum">
              <a:rPr lang="en-US" altLang="zh-CN" sz="1800"/>
              <a:pPr/>
              <a:t>11</a:t>
            </a:fld>
            <a:endParaRPr lang="en-US" altLang="zh-CN" sz="18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AA706D6-C6AB-2A7F-7BDA-B22FBA7DC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DDC541C-2C19-BDE3-BE73-CD380DAA8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人们也采用</a:t>
            </a:r>
            <a:r>
              <a:rPr lang="zh-CN" altLang="en-US" b="1">
                <a:solidFill>
                  <a:srgbClr val="0070C0"/>
                </a:solidFill>
              </a:rPr>
              <a:t>各种机制</a:t>
            </a:r>
            <a:r>
              <a:rPr lang="zh-CN" altLang="en-US"/>
              <a:t>来</a:t>
            </a:r>
            <a:r>
              <a:rPr lang="zh-CN" altLang="en-US" b="1">
                <a:solidFill>
                  <a:srgbClr val="0070C0"/>
                </a:solidFill>
              </a:rPr>
              <a:t>修复会话中的“故障”</a:t>
            </a:r>
          </a:p>
          <a:p>
            <a:pPr lvl="1" eaLnBrk="1" hangingPunct="1"/>
            <a:r>
              <a:rPr lang="zh-CN" altLang="en-US"/>
              <a:t>例如：利用强调</a:t>
            </a:r>
            <a:r>
              <a:rPr lang="zh-CN" altLang="en-US" b="1">
                <a:solidFill>
                  <a:srgbClr val="0070C0"/>
                </a:solidFill>
              </a:rPr>
              <a:t>语气</a:t>
            </a:r>
            <a:r>
              <a:rPr lang="zh-CN" altLang="en-US"/>
              <a:t>或</a:t>
            </a:r>
            <a:r>
              <a:rPr lang="zh-CN" altLang="en-US" b="1">
                <a:solidFill>
                  <a:srgbClr val="0070C0"/>
                </a:solidFill>
              </a:rPr>
              <a:t>手势</a:t>
            </a:r>
            <a:r>
              <a:rPr lang="zh-CN" altLang="en-US"/>
              <a:t>重复说明来澄清语义误解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“this one?”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“no, I meant that one!”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GB" altLang="zh-CN"/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会话上下文</a:t>
            </a:r>
            <a:r>
              <a:rPr lang="zh-CN" altLang="en-US"/>
              <a:t>对于</a:t>
            </a:r>
            <a:r>
              <a:rPr lang="zh-CN" altLang="en-US" b="1">
                <a:solidFill>
                  <a:srgbClr val="0070C0"/>
                </a:solidFill>
              </a:rPr>
              <a:t>语义理解</a:t>
            </a:r>
            <a:r>
              <a:rPr lang="zh-CN" altLang="en-US"/>
              <a:t>是十分重要的，包括</a:t>
            </a:r>
          </a:p>
          <a:p>
            <a:pPr lvl="1" eaLnBrk="1" hangingPunct="1"/>
            <a:r>
              <a:rPr lang="zh-CN" altLang="en-US"/>
              <a:t>会话的</a:t>
            </a:r>
            <a:r>
              <a:rPr lang="zh-CN" altLang="en-US" b="1">
                <a:solidFill>
                  <a:srgbClr val="0070C0"/>
                </a:solidFill>
              </a:rPr>
              <a:t>时间、地点、情景</a:t>
            </a:r>
            <a:r>
              <a:rPr lang="zh-CN" altLang="en-US"/>
              <a:t>等</a:t>
            </a:r>
          </a:p>
          <a:p>
            <a:pPr lvl="1" eaLnBrk="1" hangingPunct="1"/>
            <a:r>
              <a:rPr lang="zh-CN" altLang="en-US"/>
              <a:t>说话者的</a:t>
            </a:r>
            <a:r>
              <a:rPr lang="zh-CN" altLang="en-US" b="1">
                <a:solidFill>
                  <a:srgbClr val="0070C0"/>
                </a:solidFill>
              </a:rPr>
              <a:t>手势、情感、表情、语气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语调</a:t>
            </a:r>
            <a:r>
              <a:rPr lang="zh-CN" altLang="en-US"/>
              <a:t>等</a:t>
            </a:r>
          </a:p>
          <a:p>
            <a:pPr lvl="1" eaLnBrk="1" hangingPunct="1"/>
            <a:r>
              <a:rPr lang="zh-CN" altLang="en-US"/>
              <a:t>例如：以上重叠会话的例子若不看上下文，则很难理解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会话机制存在于人们的感官训练之中</a:t>
            </a:r>
            <a:r>
              <a:rPr lang="zh-CN" altLang="en-US"/>
              <a:t>，难以明确说明</a:t>
            </a:r>
          </a:p>
          <a:p>
            <a:pPr lvl="1" eaLnBrk="1" hangingPunct="1"/>
            <a:r>
              <a:rPr lang="zh-CN" altLang="en-US"/>
              <a:t>人们难以意识到它们的存在</a:t>
            </a:r>
          </a:p>
          <a:p>
            <a:pPr lvl="1" eaLnBrk="1" hangingPunct="1"/>
            <a:r>
              <a:rPr lang="zh-CN" altLang="en-US"/>
              <a:t>也难以说明对话是如何发生和进行的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灯片编号占位符 3">
            <a:extLst>
              <a:ext uri="{FF2B5EF4-FFF2-40B4-BE49-F238E27FC236}">
                <a16:creationId xmlns:a16="http://schemas.microsoft.com/office/drawing/2014/main" id="{C13A664F-94F9-325A-7C97-142FC106B7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1BAC114-2A42-400E-B06C-E357B1749D15}" type="slidenum">
              <a:rPr lang="en-US" altLang="zh-CN" sz="1800"/>
              <a:pPr/>
              <a:t>12</a:t>
            </a:fld>
            <a:endParaRPr lang="en-US" altLang="zh-CN" sz="18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F0D085E-DBA9-D983-BE78-0100B822D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F18FDF4-F021-3891-036F-2F74751FC7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会话可以分为</a:t>
            </a:r>
            <a:r>
              <a:rPr lang="zh-CN" altLang="en-US" b="1">
                <a:solidFill>
                  <a:srgbClr val="C00000"/>
                </a:solidFill>
              </a:rPr>
              <a:t>正式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C00000"/>
                </a:solidFill>
              </a:rPr>
              <a:t>非正式</a:t>
            </a:r>
            <a:r>
              <a:rPr lang="zh-CN" altLang="en-US"/>
              <a:t>会话两类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正式会话</a:t>
            </a:r>
            <a:r>
              <a:rPr lang="zh-CN" altLang="en-US"/>
              <a:t>通常是那些</a:t>
            </a:r>
            <a:r>
              <a:rPr lang="zh-CN" altLang="en-US" b="1">
                <a:solidFill>
                  <a:srgbClr val="0070C0"/>
                </a:solidFill>
              </a:rPr>
              <a:t>有组织和结构的会议</a:t>
            </a:r>
          </a:p>
          <a:p>
            <a:pPr lvl="2" eaLnBrk="1" hangingPunct="1"/>
            <a:r>
              <a:rPr lang="zh-CN" altLang="en-US"/>
              <a:t>存在许多</a:t>
            </a:r>
            <a:r>
              <a:rPr lang="zh-CN" altLang="en-US" b="1">
                <a:solidFill>
                  <a:srgbClr val="0070C0"/>
                </a:solidFill>
              </a:rPr>
              <a:t>明确的会话规则和限制</a:t>
            </a:r>
            <a:r>
              <a:rPr lang="zh-CN" altLang="en-US"/>
              <a:t>，反映了组织者的意图</a:t>
            </a:r>
          </a:p>
          <a:p>
            <a:pPr lvl="2" eaLnBrk="1" hangingPunct="1"/>
            <a:r>
              <a:rPr lang="zh-CN" altLang="en-US"/>
              <a:t>通常</a:t>
            </a:r>
            <a:r>
              <a:rPr lang="zh-CN" altLang="en-US" b="1">
                <a:solidFill>
                  <a:srgbClr val="0070C0"/>
                </a:solidFill>
              </a:rPr>
              <a:t>与会者必须遵守</a:t>
            </a:r>
            <a:r>
              <a:rPr lang="zh-CN" altLang="en-US"/>
              <a:t>这些规则</a:t>
            </a:r>
          </a:p>
          <a:p>
            <a:pPr lvl="2" eaLnBrk="1" hangingPunct="1"/>
            <a:r>
              <a:rPr lang="zh-CN" altLang="en-US"/>
              <a:t>会议</a:t>
            </a:r>
            <a:r>
              <a:rPr lang="zh-CN" altLang="en-US" b="1">
                <a:solidFill>
                  <a:srgbClr val="0070C0"/>
                </a:solidFill>
              </a:rPr>
              <a:t>具有预期的目标和结果</a:t>
            </a:r>
            <a:endParaRPr lang="en-US" altLang="zh-CN" b="1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非正式会话</a:t>
            </a:r>
            <a:r>
              <a:rPr lang="zh-CN" altLang="en-US"/>
              <a:t>即那些</a:t>
            </a:r>
            <a:r>
              <a:rPr lang="zh-CN" altLang="en-US" b="1">
                <a:solidFill>
                  <a:srgbClr val="0070C0"/>
                </a:solidFill>
              </a:rPr>
              <a:t>无结构的 </a:t>
            </a:r>
            <a:r>
              <a:rPr lang="en-US" altLang="zh-CN" b="1">
                <a:solidFill>
                  <a:srgbClr val="0070C0"/>
                </a:solidFill>
              </a:rPr>
              <a:t>free-talkings</a:t>
            </a:r>
          </a:p>
          <a:p>
            <a:pPr lvl="2" eaLnBrk="1" hangingPunct="1"/>
            <a:r>
              <a:rPr lang="zh-CN" altLang="en-US"/>
              <a:t>除了潜规则外，没有显式限制和话题</a:t>
            </a:r>
          </a:p>
          <a:p>
            <a:pPr lvl="2" eaLnBrk="1" hangingPunct="1"/>
            <a:r>
              <a:rPr lang="zh-CN" altLang="en-US"/>
              <a:t>但正因为</a:t>
            </a:r>
            <a:r>
              <a:rPr lang="zh-CN" altLang="en-US" b="1">
                <a:solidFill>
                  <a:srgbClr val="0070C0"/>
                </a:solidFill>
              </a:rPr>
              <a:t>缺乏对人们思维的限制</a:t>
            </a:r>
            <a:r>
              <a:rPr lang="zh-CN" altLang="en-US"/>
              <a:t>，往往是</a:t>
            </a:r>
            <a:r>
              <a:rPr lang="zh-CN" altLang="en-US" b="1">
                <a:solidFill>
                  <a:srgbClr val="0070C0"/>
                </a:solidFill>
              </a:rPr>
              <a:t>创新思想</a:t>
            </a:r>
            <a:r>
              <a:rPr lang="zh-CN" altLang="en-US"/>
              <a:t>的来源</a:t>
            </a:r>
          </a:p>
          <a:p>
            <a:pPr lvl="2" eaLnBrk="1" hangingPunct="1"/>
            <a:r>
              <a:rPr lang="zh-CN" altLang="en-US"/>
              <a:t>欧美国家的办公楼和室内布局均考虑了这一因素，甚至使用技术来增强</a:t>
            </a:r>
            <a:r>
              <a:rPr lang="en-US" altLang="zh-CN"/>
              <a:t>free-talking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3">
            <a:extLst>
              <a:ext uri="{FF2B5EF4-FFF2-40B4-BE49-F238E27FC236}">
                <a16:creationId xmlns:a16="http://schemas.microsoft.com/office/drawing/2014/main" id="{7FE8F835-6DDD-3C44-327F-D2BEF0947B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71B16DD-5CC9-43EF-8948-26D08BFF22CE}" type="slidenum">
              <a:rPr lang="en-US" altLang="zh-CN" sz="1800"/>
              <a:pPr/>
              <a:t>13</a:t>
            </a:fld>
            <a:endParaRPr lang="en-US" altLang="zh-CN" sz="1800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ECDBE57-27B9-5F38-A428-7501CB788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DD4D160-8C42-31FD-9344-4F55A9E21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本节概述存在的各种不同类型的</a:t>
            </a:r>
            <a:r>
              <a:rPr lang="zh-CN" altLang="en-US" b="1">
                <a:solidFill>
                  <a:srgbClr val="0070C0"/>
                </a:solidFill>
              </a:rPr>
              <a:t>会话支持技术</a:t>
            </a:r>
          </a:p>
          <a:p>
            <a:pPr lvl="1" eaLnBrk="1" hangingPunct="1"/>
            <a:r>
              <a:rPr lang="zh-CN" altLang="en-US"/>
              <a:t>如前所述，技术必须满足需要，采用什么技术取决于问题是什么</a:t>
            </a:r>
          </a:p>
          <a:p>
            <a:pPr lvl="1" eaLnBrk="1" hangingPunct="1"/>
            <a:r>
              <a:rPr lang="zh-CN" altLang="en-US"/>
              <a:t>既然存在着</a:t>
            </a:r>
            <a:r>
              <a:rPr lang="zh-CN" altLang="en-US" b="1">
                <a:solidFill>
                  <a:srgbClr val="0070C0"/>
                </a:solidFill>
              </a:rPr>
              <a:t>不同类型的会话和机制</a:t>
            </a:r>
            <a:r>
              <a:rPr lang="zh-CN" altLang="en-US"/>
              <a:t>，则需要有不同的技术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已开发了各种技术来支持不同类型和性质的对话</a:t>
            </a:r>
          </a:p>
          <a:p>
            <a:pPr lvl="1" eaLnBrk="1" hangingPunct="1"/>
            <a:r>
              <a:rPr lang="zh-CN" altLang="en-US"/>
              <a:t>传统的有</a:t>
            </a:r>
            <a:r>
              <a:rPr lang="zh-CN" altLang="en-US" b="1">
                <a:solidFill>
                  <a:srgbClr val="0070C0"/>
                </a:solidFill>
              </a:rPr>
              <a:t>电子邮件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0070C0"/>
                </a:solidFill>
              </a:rPr>
              <a:t>远程视频会议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0070C0"/>
                </a:solidFill>
              </a:rPr>
              <a:t>聊天室</a:t>
            </a:r>
            <a:r>
              <a:rPr lang="zh-CN" altLang="en-US"/>
              <a:t>等等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新技术</a:t>
            </a:r>
            <a:r>
              <a:rPr lang="zh-CN" altLang="en-US"/>
              <a:t>正不断出现，通常综合利用了网络、多媒体和</a:t>
            </a:r>
            <a:r>
              <a:rPr lang="en-US" altLang="zh-CN"/>
              <a:t>GUI</a:t>
            </a:r>
          </a:p>
          <a:p>
            <a:pPr lvl="2" eaLnBrk="1" hangingPunct="1"/>
            <a:r>
              <a:rPr lang="zh-CN" altLang="en-US"/>
              <a:t>协作虚拟环境（</a:t>
            </a:r>
            <a:r>
              <a:rPr lang="en-US" altLang="zh-CN"/>
              <a:t>CVE</a:t>
            </a:r>
            <a:r>
              <a:rPr lang="zh-CN" altLang="en-US"/>
              <a:t>）：会面和聊天的虚拟数字空间</a:t>
            </a:r>
          </a:p>
          <a:p>
            <a:pPr lvl="2" eaLnBrk="1" hangingPunct="1"/>
            <a:r>
              <a:rPr lang="zh-CN" altLang="en-US"/>
              <a:t>媒体空间：多媒体和计算机组成的分布式环境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这些技术也称为</a:t>
            </a:r>
            <a:r>
              <a:rPr lang="en-US" altLang="zh-CN" b="1">
                <a:solidFill>
                  <a:srgbClr val="0070C0"/>
                </a:solidFill>
              </a:rPr>
              <a:t>Computer-Mediated Communication</a:t>
            </a:r>
            <a:r>
              <a:rPr lang="en-US" altLang="zh-CN"/>
              <a:t> (CMC)</a:t>
            </a:r>
          </a:p>
          <a:p>
            <a:pPr lvl="1" eaLnBrk="1" hangingPunct="1"/>
            <a:r>
              <a:rPr lang="zh-CN" altLang="en-US"/>
              <a:t>表</a:t>
            </a:r>
            <a:r>
              <a:rPr lang="en-US" altLang="zh-CN"/>
              <a:t>4.1</a:t>
            </a:r>
            <a:r>
              <a:rPr lang="zh-CN" altLang="en-US"/>
              <a:t>概述了三种类型的</a:t>
            </a:r>
            <a:r>
              <a:rPr lang="en-US" altLang="zh-CN"/>
              <a:t>CMC</a:t>
            </a:r>
            <a:r>
              <a:rPr lang="zh-CN" altLang="en-US"/>
              <a:t>技术、新功能、优缺点等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>
            <a:extLst>
              <a:ext uri="{FF2B5EF4-FFF2-40B4-BE49-F238E27FC236}">
                <a16:creationId xmlns:a16="http://schemas.microsoft.com/office/drawing/2014/main" id="{90789436-33FB-7706-8F90-ED01F28AB2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7A743EC-F31C-4441-A615-ECDE8544B362}" type="slidenum">
              <a:rPr lang="en-US" altLang="zh-CN" sz="1800"/>
              <a:pPr/>
              <a:t>14</a:t>
            </a:fld>
            <a:endParaRPr lang="en-US" altLang="zh-CN" sz="18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302AA4E8-367A-7B44-7856-74A278D0E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191642D-1055-CC71-1E24-415543B46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同步通信</a:t>
            </a:r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会话的一方必须等待另一方</a:t>
            </a:r>
            <a:r>
              <a:rPr lang="zh-CN" altLang="en-US"/>
              <a:t>的通信方式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实时会话</a:t>
            </a:r>
            <a:r>
              <a:rPr lang="zh-CN" altLang="en-US"/>
              <a:t>（如面对面、会议等）属于同步对话</a:t>
            </a:r>
          </a:p>
          <a:p>
            <a:pPr lvl="1" eaLnBrk="1" hangingPunct="1"/>
            <a:r>
              <a:rPr lang="zh-CN" altLang="en-US"/>
              <a:t>支持技术有可视电话、视频会议、</a:t>
            </a:r>
            <a:r>
              <a:rPr lang="en-US" altLang="zh-CN"/>
              <a:t>QQ</a:t>
            </a:r>
            <a:r>
              <a:rPr lang="zh-CN" altLang="en-US"/>
              <a:t>、微信等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异步通信</a:t>
            </a:r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会话的一方不必等待另一方</a:t>
            </a:r>
            <a:r>
              <a:rPr lang="zh-CN" altLang="en-US"/>
              <a:t>的通信方式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消息发送</a:t>
            </a:r>
            <a:r>
              <a:rPr lang="zh-CN" altLang="en-US"/>
              <a:t>（如通知、告示等）属于异步对话</a:t>
            </a:r>
          </a:p>
          <a:p>
            <a:pPr lvl="1" eaLnBrk="1" hangingPunct="1"/>
            <a:r>
              <a:rPr lang="zh-CN" altLang="en-US"/>
              <a:t>支持技术有邮件、布告栏等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支持其他活动的</a:t>
            </a:r>
            <a:r>
              <a:rPr lang="en-US" altLang="zh-CN" b="1">
                <a:solidFill>
                  <a:srgbClr val="C00000"/>
                </a:solidFill>
              </a:rPr>
              <a:t>CMC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会话过程</a:t>
            </a:r>
            <a:r>
              <a:rPr lang="zh-CN" altLang="en-US"/>
              <a:t>通常也</a:t>
            </a:r>
            <a:r>
              <a:rPr lang="zh-CN" altLang="en-US" b="1">
                <a:solidFill>
                  <a:srgbClr val="0070C0"/>
                </a:solidFill>
              </a:rPr>
              <a:t>包含了许多其他的实际世界活动</a:t>
            </a:r>
          </a:p>
          <a:p>
            <a:pPr lvl="2" eaLnBrk="1" hangingPunct="1"/>
            <a:r>
              <a:rPr lang="zh-CN" altLang="en-US"/>
              <a:t>例如：信息记录、检索、整理等</a:t>
            </a:r>
          </a:p>
          <a:p>
            <a:pPr lvl="1" eaLnBrk="1" hangingPunct="1"/>
            <a:r>
              <a:rPr lang="zh-CN" altLang="en-US"/>
              <a:t>支持技术有电子会议室、网络教室等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A2F6D7B-A3BF-C661-1604-5D766A01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5000625"/>
            <a:ext cx="31432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灯片编号占位符 3">
            <a:extLst>
              <a:ext uri="{FF2B5EF4-FFF2-40B4-BE49-F238E27FC236}">
                <a16:creationId xmlns:a16="http://schemas.microsoft.com/office/drawing/2014/main" id="{BBA1A492-B417-41F4-E408-2804CA4DD8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FE370C9-1C27-4D6C-A628-6BD826C19BD1}" type="slidenum">
              <a:rPr lang="en-US" altLang="zh-CN" sz="1800"/>
              <a:pPr/>
              <a:t>15</a:t>
            </a:fld>
            <a:endParaRPr lang="en-US" altLang="zh-CN" sz="18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DBC23993-8949-DD4F-7316-F67A7EAB0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7AC10B17-D567-7AD3-9134-D65A468F5FDE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8" y="420688"/>
            <a:ext cx="8501062" cy="6223000"/>
          </a:xfrm>
        </p:spPr>
      </p:pic>
      <p:cxnSp>
        <p:nvCxnSpPr>
          <p:cNvPr id="19460" name="直接连接符 5">
            <a:extLst>
              <a:ext uri="{FF2B5EF4-FFF2-40B4-BE49-F238E27FC236}">
                <a16:creationId xmlns:a16="http://schemas.microsoft.com/office/drawing/2014/main" id="{F803F0D4-CB57-8216-8356-CCF1205365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1688" y="1643063"/>
            <a:ext cx="5357812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1" name="直接连接符 8">
            <a:extLst>
              <a:ext uri="{FF2B5EF4-FFF2-40B4-BE49-F238E27FC236}">
                <a16:creationId xmlns:a16="http://schemas.microsoft.com/office/drawing/2014/main" id="{5D8BFC3B-09F6-148D-AEB9-FFDC038463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00188" y="3000375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2" name="直接连接符 13">
            <a:extLst>
              <a:ext uri="{FF2B5EF4-FFF2-40B4-BE49-F238E27FC236}">
                <a16:creationId xmlns:a16="http://schemas.microsoft.com/office/drawing/2014/main" id="{FE213537-0A4D-12F3-F1F6-4C38550CCE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28875" y="3500438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3" name="直接连接符 14">
            <a:extLst>
              <a:ext uri="{FF2B5EF4-FFF2-40B4-BE49-F238E27FC236}">
                <a16:creationId xmlns:a16="http://schemas.microsoft.com/office/drawing/2014/main" id="{F08D4309-BD73-1604-787A-916B7E28DAE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1688" y="4000500"/>
            <a:ext cx="2071687" cy="714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4" name="直接连接符 16">
            <a:extLst>
              <a:ext uri="{FF2B5EF4-FFF2-40B4-BE49-F238E27FC236}">
                <a16:creationId xmlns:a16="http://schemas.microsoft.com/office/drawing/2014/main" id="{6FB5AF54-81CC-0E15-C9ED-0D5B80EE14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71750" y="3730625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5" name="直接连接符 18">
            <a:extLst>
              <a:ext uri="{FF2B5EF4-FFF2-40B4-BE49-F238E27FC236}">
                <a16:creationId xmlns:a16="http://schemas.microsoft.com/office/drawing/2014/main" id="{F29D4602-BD08-3788-F6A0-42FD0CBAD1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3313" y="4500563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6" name="直接连接符 19">
            <a:extLst>
              <a:ext uri="{FF2B5EF4-FFF2-40B4-BE49-F238E27FC236}">
                <a16:creationId xmlns:a16="http://schemas.microsoft.com/office/drawing/2014/main" id="{B4E422B3-355F-8E82-5EDB-D2FD5D4289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43063" y="4786313"/>
            <a:ext cx="278606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直接连接符 21">
            <a:extLst>
              <a:ext uri="{FF2B5EF4-FFF2-40B4-BE49-F238E27FC236}">
                <a16:creationId xmlns:a16="http://schemas.microsoft.com/office/drawing/2014/main" id="{EAF28826-0868-733A-2616-D3DB26E63F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0438" y="5072063"/>
            <a:ext cx="18573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8" name="直接连接符 23">
            <a:extLst>
              <a:ext uri="{FF2B5EF4-FFF2-40B4-BE49-F238E27FC236}">
                <a16:creationId xmlns:a16="http://schemas.microsoft.com/office/drawing/2014/main" id="{AA715396-D54D-E447-8801-6EB4CB3D24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6072188"/>
            <a:ext cx="7858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9" name="直接连接符 25">
            <a:extLst>
              <a:ext uri="{FF2B5EF4-FFF2-40B4-BE49-F238E27FC236}">
                <a16:creationId xmlns:a16="http://schemas.microsoft.com/office/drawing/2014/main" id="{99DDCEDA-E4CC-8170-1C6C-063A857C5B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29063" y="6286500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0" name="直接连接符 26">
            <a:extLst>
              <a:ext uri="{FF2B5EF4-FFF2-40B4-BE49-F238E27FC236}">
                <a16:creationId xmlns:a16="http://schemas.microsoft.com/office/drawing/2014/main" id="{559F7E2E-7417-8D95-8F5E-217CF8228C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2063" y="6429375"/>
            <a:ext cx="3571875" cy="1428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3">
            <a:extLst>
              <a:ext uri="{FF2B5EF4-FFF2-40B4-BE49-F238E27FC236}">
                <a16:creationId xmlns:a16="http://schemas.microsoft.com/office/drawing/2014/main" id="{E931D9AC-6C84-F29C-A564-4399E853E5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7E6A01-920E-49B7-9E31-ADCF309B975F}" type="slidenum">
              <a:rPr lang="en-US" altLang="zh-CN" sz="1800"/>
              <a:pPr/>
              <a:t>16</a:t>
            </a:fld>
            <a:endParaRPr lang="en-US" altLang="zh-CN" sz="180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04F2357C-0AA9-D94F-C480-1C3EFE3EB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96404C7-5667-6572-8CB4-C044AEC89B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0484" name="Picture 7">
            <a:extLst>
              <a:ext uri="{FF2B5EF4-FFF2-40B4-BE49-F238E27FC236}">
                <a16:creationId xmlns:a16="http://schemas.microsoft.com/office/drawing/2014/main" id="{3BF5197B-8A14-24F8-3CE1-1C2CA78D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81000"/>
            <a:ext cx="82454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5" name="直接连接符 5">
            <a:extLst>
              <a:ext uri="{FF2B5EF4-FFF2-40B4-BE49-F238E27FC236}">
                <a16:creationId xmlns:a16="http://schemas.microsoft.com/office/drawing/2014/main" id="{CBF405D9-F842-FC9C-3084-5498D2240A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29438" y="857250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6" name="直接连接符 6">
            <a:extLst>
              <a:ext uri="{FF2B5EF4-FFF2-40B4-BE49-F238E27FC236}">
                <a16:creationId xmlns:a16="http://schemas.microsoft.com/office/drawing/2014/main" id="{C7A1A9E0-C9AF-19F9-678C-DD2F231040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7563" y="2143125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直接连接符 8">
            <a:extLst>
              <a:ext uri="{FF2B5EF4-FFF2-40B4-BE49-F238E27FC236}">
                <a16:creationId xmlns:a16="http://schemas.microsoft.com/office/drawing/2014/main" id="{159917AD-9E23-19D0-4E87-AB3159FF98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2357438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直接连接符 9">
            <a:extLst>
              <a:ext uri="{FF2B5EF4-FFF2-40B4-BE49-F238E27FC236}">
                <a16:creationId xmlns:a16="http://schemas.microsoft.com/office/drawing/2014/main" id="{C1889BDC-9693-EE7E-9FA7-8BB6C35363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00250" y="3103563"/>
            <a:ext cx="164306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直接连接符 11">
            <a:extLst>
              <a:ext uri="{FF2B5EF4-FFF2-40B4-BE49-F238E27FC236}">
                <a16:creationId xmlns:a16="http://schemas.microsoft.com/office/drawing/2014/main" id="{A96CF05A-BB1C-204B-D913-AFDCF6DC6F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00250" y="3571875"/>
            <a:ext cx="23574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直接连接符 13">
            <a:extLst>
              <a:ext uri="{FF2B5EF4-FFF2-40B4-BE49-F238E27FC236}">
                <a16:creationId xmlns:a16="http://schemas.microsoft.com/office/drawing/2014/main" id="{06B5CB22-A949-3850-C2C8-7203E9456F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57438" y="3857625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直接连接符 14">
            <a:extLst>
              <a:ext uri="{FF2B5EF4-FFF2-40B4-BE49-F238E27FC236}">
                <a16:creationId xmlns:a16="http://schemas.microsoft.com/office/drawing/2014/main" id="{47FB4590-F09F-B615-EAD6-BB9915AB46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4071938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直接连接符 15">
            <a:extLst>
              <a:ext uri="{FF2B5EF4-FFF2-40B4-BE49-F238E27FC236}">
                <a16:creationId xmlns:a16="http://schemas.microsoft.com/office/drawing/2014/main" id="{071BE7AB-3EEA-D95F-8BFD-CE3EA286EB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4572000"/>
            <a:ext cx="7143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直接连接符 17">
            <a:extLst>
              <a:ext uri="{FF2B5EF4-FFF2-40B4-BE49-F238E27FC236}">
                <a16:creationId xmlns:a16="http://schemas.microsoft.com/office/drawing/2014/main" id="{726FEB99-B314-D631-CC43-7DF7AC476D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5286375"/>
            <a:ext cx="642937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直接连接符 19">
            <a:extLst>
              <a:ext uri="{FF2B5EF4-FFF2-40B4-BE49-F238E27FC236}">
                <a16:creationId xmlns:a16="http://schemas.microsoft.com/office/drawing/2014/main" id="{A755A3AE-3595-D1A7-7C9C-FDE6C4E0F6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6286500"/>
            <a:ext cx="12858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3">
            <a:extLst>
              <a:ext uri="{FF2B5EF4-FFF2-40B4-BE49-F238E27FC236}">
                <a16:creationId xmlns:a16="http://schemas.microsoft.com/office/drawing/2014/main" id="{C4ED5FB2-EB9F-06EF-6916-6B9D6B3451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42C63F9-5FB0-4984-B342-AF06EA45E8C9}" type="slidenum">
              <a:rPr lang="en-US" altLang="zh-CN" sz="1800"/>
              <a:pPr/>
              <a:t>17</a:t>
            </a:fld>
            <a:endParaRPr lang="en-US" altLang="zh-CN" sz="18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BD28F45-FCBD-357D-C659-4B83034DB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1585CFD-B1A7-A0F7-B135-51421B482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1508" name="Picture 6">
            <a:extLst>
              <a:ext uri="{FF2B5EF4-FFF2-40B4-BE49-F238E27FC236}">
                <a16:creationId xmlns:a16="http://schemas.microsoft.com/office/drawing/2014/main" id="{873CCBF9-76D2-5B2E-8F67-BC6743CD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70572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>
            <a:extLst>
              <a:ext uri="{FF2B5EF4-FFF2-40B4-BE49-F238E27FC236}">
                <a16:creationId xmlns:a16="http://schemas.microsoft.com/office/drawing/2014/main" id="{4E6FAF3D-FA7A-DC36-4450-B1803E2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78486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0" name="直接连接符 6">
            <a:extLst>
              <a:ext uri="{FF2B5EF4-FFF2-40B4-BE49-F238E27FC236}">
                <a16:creationId xmlns:a16="http://schemas.microsoft.com/office/drawing/2014/main" id="{7D0CA526-BC09-3858-504F-91250B7153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8750" y="3286125"/>
            <a:ext cx="150018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直接连接符 9">
            <a:extLst>
              <a:ext uri="{FF2B5EF4-FFF2-40B4-BE49-F238E27FC236}">
                <a16:creationId xmlns:a16="http://schemas.microsoft.com/office/drawing/2014/main" id="{74DE2A5F-B1B1-6DD9-7562-8474957B12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7313" y="4929188"/>
            <a:ext cx="1928812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2" name="直接连接符 11">
            <a:extLst>
              <a:ext uri="{FF2B5EF4-FFF2-40B4-BE49-F238E27FC236}">
                <a16:creationId xmlns:a16="http://schemas.microsoft.com/office/drawing/2014/main" id="{3B958F39-C810-34EF-7A0A-9025013BD8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14563" y="5214938"/>
            <a:ext cx="2357437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直接连接符 13">
            <a:extLst>
              <a:ext uri="{FF2B5EF4-FFF2-40B4-BE49-F238E27FC236}">
                <a16:creationId xmlns:a16="http://schemas.microsoft.com/office/drawing/2014/main" id="{F22C89CE-BC5B-BA01-3983-B78598B0F4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4500" y="5429250"/>
            <a:ext cx="2500313" cy="714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直接连接符 15">
            <a:extLst>
              <a:ext uri="{FF2B5EF4-FFF2-40B4-BE49-F238E27FC236}">
                <a16:creationId xmlns:a16="http://schemas.microsoft.com/office/drawing/2014/main" id="{0FD82C38-F39E-CE2F-7128-520F28B967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500" y="6072188"/>
            <a:ext cx="3786188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直接连接符 17">
            <a:extLst>
              <a:ext uri="{FF2B5EF4-FFF2-40B4-BE49-F238E27FC236}">
                <a16:creationId xmlns:a16="http://schemas.microsoft.com/office/drawing/2014/main" id="{92A3E5EB-B752-1B87-A0E7-F1B78CC6B9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43125" y="6357938"/>
            <a:ext cx="3929063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灯片编号占位符 3">
            <a:extLst>
              <a:ext uri="{FF2B5EF4-FFF2-40B4-BE49-F238E27FC236}">
                <a16:creationId xmlns:a16="http://schemas.microsoft.com/office/drawing/2014/main" id="{A0E7FB70-90E9-64F6-C094-402A39BD25E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2735274-4D88-43E7-9FDC-CECA35B2129F}" type="slidenum">
              <a:rPr lang="en-US" altLang="zh-CN" sz="1800"/>
              <a:pPr/>
              <a:t>18</a:t>
            </a:fld>
            <a:endParaRPr lang="en-US" altLang="zh-CN" sz="18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2D708B1-086A-B213-0F5B-918CF091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ACDBC60-ACBA-41B1-5F23-202E058DEC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2A92D88-F293-6CA9-7AAF-03CDEA46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2875"/>
            <a:ext cx="5832475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3">
            <a:extLst>
              <a:ext uri="{FF2B5EF4-FFF2-40B4-BE49-F238E27FC236}">
                <a16:creationId xmlns:a16="http://schemas.microsoft.com/office/drawing/2014/main" id="{421CCDC2-5151-680D-9D74-5EF544CC99E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FF71D9-F688-41D0-9551-7B04946171CD}" type="slidenum">
              <a:rPr lang="en-US" altLang="zh-CN" sz="1800"/>
              <a:pPr/>
              <a:t>19</a:t>
            </a:fld>
            <a:endParaRPr lang="en-US" altLang="zh-CN" sz="18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35D83B6-35EE-E736-65D6-E5ADA1E6D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7DE0094-5375-5293-B29D-F0F973A77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引入</a:t>
            </a:r>
            <a:r>
              <a:rPr lang="zh-CN" altLang="en-US" b="1">
                <a:solidFill>
                  <a:srgbClr val="C00000"/>
                </a:solidFill>
              </a:rPr>
              <a:t>技术的优点</a:t>
            </a:r>
            <a:r>
              <a:rPr lang="zh-CN" altLang="en-US"/>
              <a:t>在于</a:t>
            </a:r>
            <a:r>
              <a:rPr lang="zh-CN" altLang="en-US" b="1">
                <a:solidFill>
                  <a:srgbClr val="C00000"/>
                </a:solidFill>
              </a:rPr>
              <a:t>可实现物理世界中不存在的事物</a:t>
            </a:r>
          </a:p>
          <a:p>
            <a:pPr lvl="1" eaLnBrk="1" hangingPunct="1"/>
            <a:r>
              <a:rPr lang="zh-CN" altLang="en-US"/>
              <a:t>数字空间将距离、位置和时间上不同的人们连接在一起</a:t>
            </a:r>
          </a:p>
          <a:p>
            <a:pPr eaLnBrk="1" hangingPunct="1"/>
            <a:r>
              <a:rPr lang="zh-CN" altLang="en-US"/>
              <a:t>但数字空间也</a:t>
            </a:r>
            <a:r>
              <a:rPr lang="zh-CN" altLang="en-US" b="1">
                <a:solidFill>
                  <a:srgbClr val="0070C0"/>
                </a:solidFill>
              </a:rPr>
              <a:t>引入了许多与物理世界的不同和限制</a:t>
            </a:r>
          </a:p>
          <a:p>
            <a:pPr lvl="1" eaLnBrk="1" hangingPunct="1"/>
            <a:r>
              <a:rPr lang="zh-CN" altLang="en-US"/>
              <a:t>在虚拟的空间中交互与现实有许多区别</a:t>
            </a:r>
          </a:p>
          <a:p>
            <a:pPr lvl="1" eaLnBrk="1" hangingPunct="1"/>
            <a:r>
              <a:rPr lang="zh-CN" altLang="en-US"/>
              <a:t>许多限制使得人们无法像在现实中那样会话</a:t>
            </a:r>
          </a:p>
          <a:p>
            <a:pPr lvl="1" eaLnBrk="1" hangingPunct="1"/>
            <a:r>
              <a:rPr lang="zh-CN" altLang="en-US"/>
              <a:t>导致技术越发展，人们越</a:t>
            </a:r>
            <a:r>
              <a:rPr lang="zh-CN" altLang="en-US" b="1">
                <a:solidFill>
                  <a:srgbClr val="0070C0"/>
                </a:solidFill>
              </a:rPr>
              <a:t>趋向于面对面的交流和会议</a:t>
            </a:r>
          </a:p>
          <a:p>
            <a:pPr eaLnBrk="1" hangingPunct="1"/>
            <a:r>
              <a:rPr lang="zh-CN" altLang="en-US"/>
              <a:t>需要能够</a:t>
            </a:r>
            <a:r>
              <a:rPr lang="zh-CN" altLang="en-US" b="1">
                <a:solidFill>
                  <a:srgbClr val="C00000"/>
                </a:solidFill>
              </a:rPr>
              <a:t>实现物理空间和数字空间的无缝连接</a:t>
            </a:r>
          </a:p>
          <a:p>
            <a:pPr lvl="1" eaLnBrk="1" hangingPunct="1"/>
            <a:r>
              <a:rPr lang="zh-CN" altLang="en-US"/>
              <a:t>例如：</a:t>
            </a:r>
            <a:r>
              <a:rPr lang="en-US" altLang="zh-CN"/>
              <a:t>tabletop</a:t>
            </a:r>
            <a:r>
              <a:rPr lang="zh-CN" altLang="en-US"/>
              <a:t>技术可以为会话的参与者提供一个共享空间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088A314F-877B-3F69-0EFE-0BA600FE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437063"/>
            <a:ext cx="208756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D58C821E-7AE7-6DAE-BF0A-37028173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437063"/>
            <a:ext cx="2881312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7">
            <a:extLst>
              <a:ext uri="{FF2B5EF4-FFF2-40B4-BE49-F238E27FC236}">
                <a16:creationId xmlns:a16="http://schemas.microsoft.com/office/drawing/2014/main" id="{F279C99F-4CC5-C3C3-FCC1-1C6B37106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437063"/>
            <a:ext cx="1223963" cy="1944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3559" name="AutoShape 10">
            <a:extLst>
              <a:ext uri="{FF2B5EF4-FFF2-40B4-BE49-F238E27FC236}">
                <a16:creationId xmlns:a16="http://schemas.microsoft.com/office/drawing/2014/main" id="{2029A936-D342-EB97-B0C7-F5AF68004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229225"/>
            <a:ext cx="576263" cy="360363"/>
          </a:xfrm>
          <a:prstGeom prst="chevron">
            <a:avLst>
              <a:gd name="adj" fmla="val 399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灯片编号占位符 3">
            <a:extLst>
              <a:ext uri="{FF2B5EF4-FFF2-40B4-BE49-F238E27FC236}">
                <a16:creationId xmlns:a16="http://schemas.microsoft.com/office/drawing/2014/main" id="{FD4165AE-92CE-99AE-AB0F-AF4B224611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D87E4BF-A671-497D-AF19-4A86A984E56F}" type="slidenum">
              <a:rPr lang="en-US" altLang="zh-CN" sz="1800"/>
              <a:pPr/>
              <a:t>2</a:t>
            </a:fld>
            <a:endParaRPr lang="en-US" altLang="zh-CN" sz="180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38B6207-7D87-C594-196B-E41562C83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 </a:t>
            </a:r>
            <a:r>
              <a:rPr lang="en-US" altLang="zh-CN"/>
              <a:t>4 </a:t>
            </a:r>
            <a:r>
              <a:rPr lang="zh-CN" altLang="en-US"/>
              <a:t>章 协作与通信的设计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CE8D6E3-47D2-3842-334A-9B29B30536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本章要点</a:t>
            </a:r>
          </a:p>
          <a:p>
            <a:pPr lvl="1" eaLnBrk="1" hangingPunct="1"/>
            <a:r>
              <a:rPr lang="zh-CN" altLang="en-US"/>
              <a:t>引言</a:t>
            </a:r>
          </a:p>
          <a:p>
            <a:pPr lvl="1" eaLnBrk="1" hangingPunct="1"/>
            <a:r>
              <a:rPr lang="zh-CN" altLang="en-US"/>
              <a:t>协作与通信中的社会机制</a:t>
            </a:r>
          </a:p>
          <a:p>
            <a:pPr lvl="1" eaLnBrk="1" hangingPunct="1"/>
            <a:r>
              <a:rPr lang="zh-CN" altLang="en-US"/>
              <a:t>协作与通信的实地研究</a:t>
            </a:r>
          </a:p>
          <a:p>
            <a:pPr lvl="1" eaLnBrk="1" hangingPunct="1"/>
            <a:r>
              <a:rPr lang="zh-CN" altLang="en-US"/>
              <a:t>概念框架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>
            <a:extLst>
              <a:ext uri="{FF2B5EF4-FFF2-40B4-BE49-F238E27FC236}">
                <a16:creationId xmlns:a16="http://schemas.microsoft.com/office/drawing/2014/main" id="{E1B40A9F-1920-0A80-BFE8-ADFB7162C1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0CCFF4E-EB95-48CC-A950-CEE8CC8720B4}" type="slidenum">
              <a:rPr lang="en-US" altLang="zh-CN" sz="1800"/>
              <a:pPr/>
              <a:t>20</a:t>
            </a:fld>
            <a:endParaRPr lang="en-US" altLang="zh-CN" sz="18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81DDD4E-AFFB-0065-2CB5-1B97EA8A0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76CE91-1F6C-2B6B-47E1-0095A90CA1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除会话外，团队的活动同样</a:t>
            </a:r>
            <a:r>
              <a:rPr lang="zh-CN" altLang="en-US" b="1">
                <a:solidFill>
                  <a:srgbClr val="C00000"/>
                </a:solidFill>
              </a:rPr>
              <a:t>需要成员之间的协调</a:t>
            </a:r>
          </a:p>
          <a:p>
            <a:pPr lvl="1" eaLnBrk="1" hangingPunct="1"/>
            <a:r>
              <a:rPr lang="zh-CN" altLang="en-US"/>
              <a:t>如前所述，</a:t>
            </a:r>
            <a:r>
              <a:rPr lang="zh-CN" altLang="en-US" b="1">
                <a:solidFill>
                  <a:srgbClr val="C00000"/>
                </a:solidFill>
              </a:rPr>
              <a:t>任务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C00000"/>
                </a:solidFill>
              </a:rPr>
              <a:t>为达到某个目标的有序（或结构）活动</a:t>
            </a:r>
          </a:p>
          <a:p>
            <a:pPr lvl="1" eaLnBrk="1" hangingPunct="1"/>
            <a:r>
              <a:rPr lang="zh-CN" altLang="en-US"/>
              <a:t>在多个成员共同完成一项任务时，</a:t>
            </a:r>
            <a:r>
              <a:rPr lang="zh-CN" altLang="en-US" b="1">
                <a:solidFill>
                  <a:srgbClr val="0070C0"/>
                </a:solidFill>
              </a:rPr>
              <a:t>他们的行为和相互之间的交互需要协调</a:t>
            </a:r>
            <a:r>
              <a:rPr lang="zh-CN" altLang="en-US"/>
              <a:t>，否无序的活动难以达到预期的目标</a:t>
            </a:r>
          </a:p>
          <a:p>
            <a:pPr lvl="1" eaLnBrk="1" hangingPunct="1"/>
            <a:r>
              <a:rPr lang="zh-CN" altLang="en-US"/>
              <a:t>例如：软件开发、产品生产、办公等均为分布式环境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本章主要考察基本的协调机制类型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en-US" altLang="zh-CN"/>
              <a:t>HCI</a:t>
            </a:r>
            <a:r>
              <a:rPr lang="zh-CN" altLang="en-US"/>
              <a:t>的任务是</a:t>
            </a:r>
            <a:r>
              <a:rPr lang="zh-CN" altLang="en-US" b="1">
                <a:solidFill>
                  <a:srgbClr val="C00000"/>
                </a:solidFill>
              </a:rPr>
              <a:t>提供交互工具支持人们的行为和交互</a:t>
            </a:r>
          </a:p>
          <a:p>
            <a:pPr lvl="2" eaLnBrk="1" hangingPunct="1"/>
            <a:r>
              <a:rPr lang="zh-CN" altLang="en-US"/>
              <a:t>首先需要理解人们</a:t>
            </a:r>
            <a:r>
              <a:rPr lang="zh-CN" altLang="en-US" b="1">
                <a:solidFill>
                  <a:srgbClr val="0070C0"/>
                </a:solidFill>
              </a:rPr>
              <a:t>在实际世界中如何协调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使用什么工具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3">
            <a:extLst>
              <a:ext uri="{FF2B5EF4-FFF2-40B4-BE49-F238E27FC236}">
                <a16:creationId xmlns:a16="http://schemas.microsoft.com/office/drawing/2014/main" id="{BCBDE607-EBFB-BF54-73E8-33D7F0B639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5B098B-3FB7-40BC-BA39-5E35EDC41115}" type="slidenum">
              <a:rPr lang="en-US" altLang="zh-CN" sz="1800"/>
              <a:pPr/>
              <a:t>21</a:t>
            </a:fld>
            <a:endParaRPr lang="en-US" altLang="zh-CN" sz="1800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925961C-BCF6-7542-4E6D-9BFB3DAF1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ED6E411-1124-983A-EC1A-39BECDA010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9422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主要的协调机制</a:t>
            </a:r>
            <a:r>
              <a:rPr lang="zh-CN" altLang="en-US"/>
              <a:t>包括</a:t>
            </a:r>
          </a:p>
          <a:p>
            <a:pPr lvl="1" eaLnBrk="1" hangingPunct="1"/>
            <a:r>
              <a:rPr lang="zh-CN" altLang="en-US"/>
              <a:t>言语和非言语的通信</a:t>
            </a:r>
          </a:p>
          <a:p>
            <a:pPr lvl="1" eaLnBrk="1" hangingPunct="1"/>
            <a:r>
              <a:rPr lang="zh-CN" altLang="en-US"/>
              <a:t>时间表、规定和约定</a:t>
            </a:r>
          </a:p>
          <a:p>
            <a:pPr lvl="1" eaLnBrk="1" hangingPunct="1"/>
            <a:r>
              <a:rPr lang="zh-CN" altLang="en-US"/>
              <a:t>共享外部表示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灯片编号占位符 3">
            <a:extLst>
              <a:ext uri="{FF2B5EF4-FFF2-40B4-BE49-F238E27FC236}">
                <a16:creationId xmlns:a16="http://schemas.microsoft.com/office/drawing/2014/main" id="{4982FB61-A76E-4109-1CE3-5A80F2B615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5ED46CC-6DF7-4426-8BDA-F7342B3760E4}" type="slidenum">
              <a:rPr lang="en-US" altLang="zh-CN" sz="1800"/>
              <a:pPr/>
              <a:t>22</a:t>
            </a:fld>
            <a:endParaRPr lang="en-US" altLang="zh-CN" sz="18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3014EA9-2C4F-C352-549C-27FC34DB8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39A0A8-50CF-804E-6F99-FC0103B865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言语和非言语的通信</a:t>
            </a:r>
          </a:p>
          <a:p>
            <a:pPr lvl="1" eaLnBrk="1" hangingPunct="1"/>
            <a:r>
              <a:rPr lang="zh-CN" altLang="en-US"/>
              <a:t>在实时任务中，起了核心作用是成员之间的</a:t>
            </a:r>
            <a:r>
              <a:rPr lang="zh-CN" altLang="en-US" b="1">
                <a:solidFill>
                  <a:srgbClr val="0070C0"/>
                </a:solidFill>
              </a:rPr>
              <a:t>言语通信</a:t>
            </a:r>
          </a:p>
          <a:p>
            <a:pPr lvl="2" eaLnBrk="1" hangingPunct="1"/>
            <a:r>
              <a:rPr lang="zh-CN" altLang="en-US"/>
              <a:t>例如：驾驶舱、舰桥成员之间使用口头命令进行协调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非言语通信</a:t>
            </a:r>
            <a:r>
              <a:rPr lang="zh-CN" altLang="en-US"/>
              <a:t>通常用于强调或作为言语的替代</a:t>
            </a:r>
          </a:p>
          <a:p>
            <a:pPr lvl="2" eaLnBrk="1" hangingPunct="1"/>
            <a:r>
              <a:rPr lang="zh-CN" altLang="en-US"/>
              <a:t>例如：点头、握手、眨眼、瞥视或举手等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在言语受到限制或障碍</a:t>
            </a:r>
            <a:r>
              <a:rPr lang="zh-CN" altLang="en-US"/>
              <a:t>时，通常使用手势（或其他方式）</a:t>
            </a:r>
          </a:p>
          <a:p>
            <a:pPr lvl="2" eaLnBrk="1" hangingPunct="1"/>
            <a:r>
              <a:rPr lang="zh-CN" altLang="en-US"/>
              <a:t>例如：各种指挥手势、哑语、旗语等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在正式会议上</a:t>
            </a:r>
            <a:r>
              <a:rPr lang="zh-CN" altLang="en-US"/>
              <a:t>，人们也使用</a:t>
            </a:r>
            <a:r>
              <a:rPr lang="zh-CN" altLang="en-US" b="1">
                <a:solidFill>
                  <a:srgbClr val="0070C0"/>
                </a:solidFill>
              </a:rPr>
              <a:t>显式的结构</a:t>
            </a:r>
            <a:r>
              <a:rPr lang="zh-CN" altLang="en-US"/>
              <a:t>来协调行为</a:t>
            </a:r>
          </a:p>
          <a:p>
            <a:pPr lvl="2" eaLnBrk="1" hangingPunct="1"/>
            <a:r>
              <a:rPr lang="zh-CN" altLang="en-US"/>
              <a:t>例如：会议日程表、备忘录、会议记录（</a:t>
            </a:r>
            <a:r>
              <a:rPr lang="en-US" altLang="zh-CN"/>
              <a:t>minutes</a:t>
            </a:r>
            <a:r>
              <a:rPr lang="zh-CN" altLang="en-US"/>
              <a:t>）等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灯片编号占位符 3">
            <a:extLst>
              <a:ext uri="{FF2B5EF4-FFF2-40B4-BE49-F238E27FC236}">
                <a16:creationId xmlns:a16="http://schemas.microsoft.com/office/drawing/2014/main" id="{7ADF4733-6A73-8C31-403C-609A3F8BB9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291571C-F8B2-4EC8-B67F-FAC0EBEBD5AC}" type="slidenum">
              <a:rPr lang="en-US" altLang="zh-CN" sz="1800"/>
              <a:pPr/>
              <a:t>23</a:t>
            </a:fld>
            <a:endParaRPr lang="en-US" altLang="zh-CN" sz="18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24C00A4B-1159-5B6A-2173-286335EA2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AE0ADEB-ED0B-6A4D-E8C1-E925BDF3D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22788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时间表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C00000"/>
                </a:solidFill>
              </a:rPr>
              <a:t>规定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C00000"/>
                </a:solidFill>
              </a:rPr>
              <a:t>约定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时间表</a:t>
            </a:r>
            <a:r>
              <a:rPr lang="zh-CN" altLang="en-US"/>
              <a:t>用来在</a:t>
            </a:r>
            <a:r>
              <a:rPr lang="zh-CN" altLang="en-US" b="1">
                <a:solidFill>
                  <a:srgbClr val="0070C0"/>
                </a:solidFill>
              </a:rPr>
              <a:t>大型机构中组织有序的活动</a:t>
            </a:r>
            <a:r>
              <a:rPr lang="zh-CN" altLang="en-US"/>
              <a:t>（如课程表）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正式规定</a:t>
            </a:r>
            <a:r>
              <a:rPr lang="zh-CN" altLang="en-US"/>
              <a:t>用于</a:t>
            </a:r>
            <a:r>
              <a:rPr lang="zh-CN" altLang="en-US" b="1">
                <a:solidFill>
                  <a:srgbClr val="0070C0"/>
                </a:solidFill>
              </a:rPr>
              <a:t>维护机构运作的秩序</a:t>
            </a:r>
            <a:r>
              <a:rPr lang="zh-CN" altLang="en-US"/>
              <a:t>（如月报表）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约定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0070C0"/>
                </a:solidFill>
              </a:rPr>
              <a:t>一种对他人的礼貌形式</a:t>
            </a:r>
            <a:r>
              <a:rPr lang="zh-CN" altLang="en-US"/>
              <a:t>（如保持图书馆的安静）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在一个组织环境中，</a:t>
            </a:r>
            <a:r>
              <a:rPr lang="zh-CN" altLang="en-US" b="1">
                <a:solidFill>
                  <a:srgbClr val="0070C0"/>
                </a:solidFill>
              </a:rPr>
              <a:t>某些正式活动具有明显的规则和限制</a:t>
            </a:r>
          </a:p>
          <a:p>
            <a:pPr lvl="2" eaLnBrk="1" hangingPunct="1"/>
            <a:r>
              <a:rPr lang="zh-CN" altLang="en-US"/>
              <a:t>例如：课程表的安排取决于一些显式条件</a:t>
            </a:r>
          </a:p>
          <a:p>
            <a:pPr lvl="2" eaLnBrk="1" hangingPunct="1"/>
            <a:r>
              <a:rPr lang="zh-CN" altLang="en-US"/>
              <a:t>但有时要达到一个最佳协调方案也并非易事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但</a:t>
            </a:r>
            <a:r>
              <a:rPr lang="zh-CN" altLang="en-US" b="1">
                <a:solidFill>
                  <a:srgbClr val="0070C0"/>
                </a:solidFill>
              </a:rPr>
              <a:t>有些活动的规则和限制并不明显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0070C0"/>
                </a:solidFill>
              </a:rPr>
              <a:t>相互冲突</a:t>
            </a:r>
          </a:p>
          <a:p>
            <a:pPr lvl="2" eaLnBrk="1" hangingPunct="1"/>
            <a:r>
              <a:rPr lang="zh-CN" altLang="en-US"/>
              <a:t>例如：安排临时会议不仅存在客观因素，还有主观因素</a:t>
            </a:r>
          </a:p>
          <a:p>
            <a:pPr lvl="2" eaLnBrk="1" hangingPunct="1"/>
            <a:r>
              <a:rPr lang="zh-CN" altLang="en-US"/>
              <a:t>客观上成员之间并不存在一个共享的日程表，协调者须通过发送消息与成员进行协商</a:t>
            </a:r>
          </a:p>
          <a:p>
            <a:pPr lvl="2" eaLnBrk="1" hangingPunct="1"/>
            <a:r>
              <a:rPr lang="zh-CN" altLang="en-US"/>
              <a:t>主观上成员并不一定及时回复，甚至改变他们的初衷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灯片编号占位符 3">
            <a:extLst>
              <a:ext uri="{FF2B5EF4-FFF2-40B4-BE49-F238E27FC236}">
                <a16:creationId xmlns:a16="http://schemas.microsoft.com/office/drawing/2014/main" id="{0A35253A-30DD-3020-1C04-213165024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E2C5023-446B-4C90-A264-131E3FAD54FE}" type="slidenum">
              <a:rPr lang="en-US" altLang="zh-CN" sz="1800"/>
              <a:pPr/>
              <a:t>24</a:t>
            </a:fld>
            <a:endParaRPr lang="en-US" altLang="zh-CN" sz="18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8DBF837-E596-AC20-447B-94026C875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CB70D42-DEFB-3D5D-E7EC-7D16B8460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如何进行</a:t>
            </a:r>
            <a:r>
              <a:rPr lang="zh-CN" altLang="en-US" b="1">
                <a:solidFill>
                  <a:srgbClr val="0070C0"/>
                </a:solidFill>
              </a:rPr>
              <a:t>动态日程安排</a:t>
            </a:r>
            <a:r>
              <a:rPr lang="zh-CN" altLang="en-US"/>
              <a:t>是需求工程（</a:t>
            </a:r>
            <a:r>
              <a:rPr lang="en-US" altLang="zh-CN"/>
              <a:t>RE</a:t>
            </a:r>
            <a:r>
              <a:rPr lang="zh-CN" altLang="en-US"/>
              <a:t>）、软件工程（</a:t>
            </a:r>
            <a:r>
              <a:rPr lang="en-US" altLang="zh-CN"/>
              <a:t>SE</a:t>
            </a:r>
            <a:r>
              <a:rPr lang="zh-CN" altLang="en-US"/>
              <a:t>）和</a:t>
            </a:r>
            <a:r>
              <a:rPr lang="en-US" altLang="zh-CN"/>
              <a:t>HCI</a:t>
            </a:r>
            <a:r>
              <a:rPr lang="zh-CN" altLang="en-US"/>
              <a:t>研究的热门话题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比较成功的技术支持是采用</a:t>
            </a:r>
            <a:r>
              <a:rPr lang="zh-CN" altLang="en-US" b="1">
                <a:solidFill>
                  <a:srgbClr val="0070C0"/>
                </a:solidFill>
              </a:rPr>
              <a:t>共享日程表</a:t>
            </a:r>
            <a:r>
              <a:rPr lang="zh-CN" altLang="en-US"/>
              <a:t>（</a:t>
            </a:r>
            <a:r>
              <a:rPr lang="en-US" altLang="zh-CN"/>
              <a:t>shared calendar</a:t>
            </a:r>
            <a:r>
              <a:rPr lang="zh-CN" altLang="en-US"/>
              <a:t>）</a:t>
            </a:r>
          </a:p>
          <a:p>
            <a:pPr lvl="2" eaLnBrk="1" hangingPunct="1"/>
            <a:r>
              <a:rPr lang="zh-CN" altLang="en-US"/>
              <a:t>成员通过</a:t>
            </a:r>
            <a:r>
              <a:rPr lang="zh-CN" altLang="en-US" b="1">
                <a:solidFill>
                  <a:srgbClr val="0070C0"/>
                </a:solidFill>
              </a:rPr>
              <a:t>公布他们的日程表</a:t>
            </a:r>
            <a:r>
              <a:rPr lang="zh-CN" altLang="en-US"/>
              <a:t>来显式化协调的条件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可能的可用性问题有</a:t>
            </a:r>
          </a:p>
          <a:p>
            <a:pPr lvl="3" eaLnBrk="1" hangingPunct="1"/>
            <a:r>
              <a:rPr lang="zh-CN" altLang="en-US"/>
              <a:t>成员可能</a:t>
            </a:r>
            <a:r>
              <a:rPr lang="zh-CN" altLang="en-US" b="1">
                <a:solidFill>
                  <a:srgbClr val="0070C0"/>
                </a:solidFill>
              </a:rPr>
              <a:t>不愿意公布个人时间表</a:t>
            </a:r>
          </a:p>
          <a:p>
            <a:pPr lvl="3" eaLnBrk="1" hangingPunct="1"/>
            <a:r>
              <a:rPr lang="zh-CN" altLang="en-US"/>
              <a:t>需要</a:t>
            </a:r>
            <a:r>
              <a:rPr lang="zh-CN" altLang="en-US" b="1">
                <a:solidFill>
                  <a:srgbClr val="0070C0"/>
                </a:solidFill>
              </a:rPr>
              <a:t>额外的努力学习和使用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3">
            <a:extLst>
              <a:ext uri="{FF2B5EF4-FFF2-40B4-BE49-F238E27FC236}">
                <a16:creationId xmlns:a16="http://schemas.microsoft.com/office/drawing/2014/main" id="{6BD9BB99-5A4E-72AC-2F99-922D9C2A4A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390212E-16AD-4F0F-97EF-D30A60B68F21}" type="slidenum">
              <a:rPr lang="en-US" altLang="zh-CN" sz="1800"/>
              <a:pPr/>
              <a:t>25</a:t>
            </a:fld>
            <a:endParaRPr lang="en-US" altLang="zh-CN" sz="18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05B9C4C9-FB10-A476-EF84-F15054DB3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A0C9615-4F86-8457-6589-D7E21A454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共享外部表示</a:t>
            </a:r>
          </a:p>
          <a:p>
            <a:pPr lvl="1" eaLnBrk="1" hangingPunct="1"/>
            <a:r>
              <a:rPr lang="zh-CN" altLang="en-US"/>
              <a:t>这是用来</a:t>
            </a:r>
            <a:r>
              <a:rPr lang="zh-CN" altLang="en-US" b="1">
                <a:solidFill>
                  <a:srgbClr val="0070C0"/>
                </a:solidFill>
              </a:rPr>
              <a:t>协调成员之间协作行为</a:t>
            </a:r>
            <a:r>
              <a:rPr lang="zh-CN" altLang="en-US"/>
              <a:t>的常用方法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zh-CN" altLang="en-US" b="1">
                <a:solidFill>
                  <a:srgbClr val="0070C0"/>
                </a:solidFill>
              </a:rPr>
              <a:t>核查表</a:t>
            </a:r>
            <a:r>
              <a:rPr lang="zh-CN" altLang="en-US"/>
              <a:t>、各种表单、</a:t>
            </a:r>
            <a:r>
              <a:rPr lang="zh-CN" altLang="en-US" b="1">
                <a:solidFill>
                  <a:srgbClr val="0070C0"/>
                </a:solidFill>
              </a:rPr>
              <a:t>工作进度表</a:t>
            </a:r>
            <a:r>
              <a:rPr lang="zh-CN" altLang="en-US"/>
              <a:t>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lvl="1" eaLnBrk="1" hangingPunct="1"/>
            <a:r>
              <a:rPr lang="zh-CN" altLang="en-US"/>
              <a:t>共享既可以</a:t>
            </a:r>
            <a:r>
              <a:rPr lang="zh-CN" altLang="en-US" b="1">
                <a:solidFill>
                  <a:srgbClr val="0070C0"/>
                </a:solidFill>
              </a:rPr>
              <a:t>集中式</a:t>
            </a:r>
            <a:r>
              <a:rPr lang="zh-CN" altLang="en-US"/>
              <a:t>，也可以是</a:t>
            </a:r>
            <a:r>
              <a:rPr lang="zh-CN" altLang="en-US" b="1">
                <a:solidFill>
                  <a:srgbClr val="0070C0"/>
                </a:solidFill>
              </a:rPr>
              <a:t>分布式</a:t>
            </a:r>
            <a:r>
              <a:rPr lang="zh-CN" altLang="en-US"/>
              <a:t>的</a:t>
            </a:r>
          </a:p>
          <a:p>
            <a:pPr lvl="2" eaLnBrk="1" hangingPunct="1"/>
            <a:r>
              <a:rPr lang="zh-CN" altLang="en-US"/>
              <a:t>例如：物理或电子的公告板、</a:t>
            </a:r>
            <a:r>
              <a:rPr lang="en-US" altLang="zh-CN"/>
              <a:t>copy</a:t>
            </a:r>
            <a:r>
              <a:rPr lang="zh-CN" altLang="en-US"/>
              <a:t>的分发等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外部表示</a:t>
            </a:r>
            <a:r>
              <a:rPr lang="zh-CN" altLang="en-US"/>
              <a:t>可以为成员</a:t>
            </a:r>
            <a:r>
              <a:rPr lang="zh-CN" altLang="en-US" b="1">
                <a:solidFill>
                  <a:srgbClr val="0070C0"/>
                </a:solidFill>
              </a:rPr>
              <a:t>提供各种协调他们活动的信息</a:t>
            </a:r>
            <a:r>
              <a:rPr lang="zh-CN" altLang="en-US"/>
              <a:t>，如</a:t>
            </a:r>
          </a:p>
          <a:p>
            <a:pPr lvl="2" eaLnBrk="1" hangingPunct="1"/>
            <a:r>
              <a:rPr lang="zh-CN" altLang="en-US"/>
              <a:t>谁正在进行什么工作</a:t>
            </a:r>
          </a:p>
          <a:p>
            <a:pPr lvl="2" eaLnBrk="1" hangingPunct="1"/>
            <a:r>
              <a:rPr lang="zh-CN" altLang="en-US"/>
              <a:t>工作进行的时间安排</a:t>
            </a:r>
          </a:p>
          <a:p>
            <a:pPr lvl="2" eaLnBrk="1" hangingPunct="1"/>
            <a:r>
              <a:rPr lang="zh-CN" altLang="en-US"/>
              <a:t>工作进行的地点</a:t>
            </a:r>
          </a:p>
          <a:p>
            <a:pPr lvl="2" eaLnBrk="1" hangingPunct="1"/>
            <a:r>
              <a:rPr lang="zh-CN" altLang="en-US"/>
              <a:t>假定完成的时间</a:t>
            </a:r>
          </a:p>
          <a:p>
            <a:pPr lvl="2" eaLnBrk="1" hangingPunct="1"/>
            <a:r>
              <a:rPr lang="zh-CN" altLang="en-US"/>
              <a:t>谁应当接手下一步工作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灯片编号占位符 3">
            <a:extLst>
              <a:ext uri="{FF2B5EF4-FFF2-40B4-BE49-F238E27FC236}">
                <a16:creationId xmlns:a16="http://schemas.microsoft.com/office/drawing/2014/main" id="{99390D44-5E30-CA78-B1EE-298B0B75B3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A4D15FE-D293-42A3-80D9-5A49D16A0D05}" type="slidenum">
              <a:rPr lang="en-US" altLang="zh-CN" sz="1800"/>
              <a:pPr/>
              <a:t>26</a:t>
            </a:fld>
            <a:endParaRPr lang="en-US" altLang="zh-CN" sz="18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509D2D6-3B5F-CAEC-C8BA-F0BCF6FEE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D7BCF89-FD0F-3DA9-CD49-B7D1A5F717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</a:t>
            </a:r>
            <a:r>
              <a:rPr lang="en-US" altLang="zh-CN"/>
              <a:t>4.8</a:t>
            </a:r>
            <a:r>
              <a:rPr lang="zh-CN" altLang="en-US"/>
              <a:t>表示了一个共享的外部协调表示（核查表）</a:t>
            </a:r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49020CE0-FC36-15A3-DCCA-CB312DA3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5532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灯片编号占位符 3">
            <a:extLst>
              <a:ext uri="{FF2B5EF4-FFF2-40B4-BE49-F238E27FC236}">
                <a16:creationId xmlns:a16="http://schemas.microsoft.com/office/drawing/2014/main" id="{BD21A3CE-4D13-C2C4-98E9-DD6D6C7B26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AC67FD1-B76C-4AD3-8320-2482FC4FFDDC}" type="slidenum">
              <a:rPr lang="en-US" altLang="zh-CN" sz="1800"/>
              <a:pPr/>
              <a:t>27</a:t>
            </a:fld>
            <a:endParaRPr lang="en-US" altLang="zh-CN" sz="18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D0A64B8F-906B-B3EE-A7C8-699AED205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4.2.4 </a:t>
            </a:r>
            <a:r>
              <a:rPr lang="zh-CN" altLang="en-US"/>
              <a:t>支持协调的协作技术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6A449AE-DA00-A9B1-7020-21AB47502C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存在许多种类的</a:t>
            </a:r>
            <a:r>
              <a:rPr lang="zh-CN" altLang="en-US" b="1">
                <a:solidFill>
                  <a:srgbClr val="C00000"/>
                </a:solidFill>
              </a:rPr>
              <a:t>软件工具</a:t>
            </a:r>
            <a:r>
              <a:rPr lang="zh-CN" altLang="en-US"/>
              <a:t>支持日程安排、规划或协调</a:t>
            </a:r>
          </a:p>
          <a:p>
            <a:pPr lvl="1" eaLnBrk="1" hangingPunct="1"/>
            <a:r>
              <a:rPr lang="zh-CN" altLang="en-US"/>
              <a:t>例如：群日程表、电子调度程序、</a:t>
            </a:r>
            <a:r>
              <a:rPr lang="zh-CN" altLang="en-US" b="1">
                <a:solidFill>
                  <a:srgbClr val="0070C0"/>
                </a:solidFill>
              </a:rPr>
              <a:t>项目管理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工作流工具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为了协调人们的行为，系统需要</a:t>
            </a:r>
            <a:r>
              <a:rPr lang="zh-CN" altLang="en-US" b="1">
                <a:solidFill>
                  <a:srgbClr val="0070C0"/>
                </a:solidFill>
              </a:rPr>
              <a:t>强加人为的规则和限制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例如：电子邮件须使用指定的结构，否</a:t>
            </a:r>
            <a:r>
              <a:rPr lang="zh-CN" altLang="en-US" b="1">
                <a:solidFill>
                  <a:srgbClr val="0070C0"/>
                </a:solidFill>
              </a:rPr>
              <a:t>软件代理</a:t>
            </a:r>
            <a:r>
              <a:rPr lang="zh-CN" altLang="en-US"/>
              <a:t>无法处理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这些规则和限制强迫人们改变他们的实际世界行为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因此，不易被用户接受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灯片编号占位符 3">
            <a:extLst>
              <a:ext uri="{FF2B5EF4-FFF2-40B4-BE49-F238E27FC236}">
                <a16:creationId xmlns:a16="http://schemas.microsoft.com/office/drawing/2014/main" id="{4C652236-796D-480E-446D-9C2A8F58B12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1E89BD8-FF7E-4336-BE41-88F170CE419D}" type="slidenum">
              <a:rPr lang="en-US" altLang="zh-CN" sz="1800"/>
              <a:pPr/>
              <a:t>28</a:t>
            </a:fld>
            <a:endParaRPr lang="en-US" altLang="zh-CN" sz="18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7DF84EEE-51FA-3FD5-2FA7-47BDF1FD8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4.2.4 </a:t>
            </a:r>
            <a:r>
              <a:rPr lang="zh-CN" altLang="en-US"/>
              <a:t>支持协调的协作技术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DDC6A69-E36A-A274-1391-3078753BE4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为了可用性，需要在</a:t>
            </a:r>
            <a:r>
              <a:rPr lang="zh-CN" altLang="en-US" b="1">
                <a:solidFill>
                  <a:srgbClr val="0070C0"/>
                </a:solidFill>
              </a:rPr>
              <a:t>用户控制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系统控制</a:t>
            </a:r>
            <a:r>
              <a:rPr lang="zh-CN" altLang="en-US"/>
              <a:t>之间权衡利弊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太多的系统控制</a:t>
            </a:r>
            <a:r>
              <a:rPr lang="zh-CN" altLang="en-US"/>
              <a:t>导致</a:t>
            </a:r>
            <a:r>
              <a:rPr lang="zh-CN" altLang="en-US" b="1">
                <a:solidFill>
                  <a:srgbClr val="0070C0"/>
                </a:solidFill>
              </a:rPr>
              <a:t>用户难以学习和使用或不易接受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太少的系统控制</a:t>
            </a:r>
            <a:r>
              <a:rPr lang="zh-CN" altLang="en-US"/>
              <a:t>又将可能导致</a:t>
            </a:r>
            <a:r>
              <a:rPr lang="zh-CN" altLang="en-US" b="1">
                <a:solidFill>
                  <a:srgbClr val="0070C0"/>
                </a:solidFill>
              </a:rPr>
              <a:t>系统崩溃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</a:t>
            </a:r>
            <a:r>
              <a:rPr lang="zh-CN" altLang="en-US" b="1">
                <a:solidFill>
                  <a:srgbClr val="0070C0"/>
                </a:solidFill>
              </a:rPr>
              <a:t>文件锁</a:t>
            </a:r>
            <a:r>
              <a:rPr lang="zh-CN" altLang="en-US"/>
              <a:t>定通常用于解决多个用户并发访问某文件</a:t>
            </a:r>
          </a:p>
          <a:p>
            <a:pPr lvl="2" eaLnBrk="1" hangingPunct="1"/>
            <a:r>
              <a:rPr lang="zh-CN" altLang="en-US">
                <a:solidFill>
                  <a:srgbClr val="0070C0"/>
                </a:solidFill>
              </a:rPr>
              <a:t>锁定的粒度</a:t>
            </a:r>
            <a:r>
              <a:rPr lang="zh-CN" altLang="en-US"/>
              <a:t>涉及到控制的灵活性</a:t>
            </a:r>
          </a:p>
          <a:p>
            <a:pPr lvl="2" eaLnBrk="1" hangingPunct="1"/>
            <a:r>
              <a:rPr lang="zh-CN" altLang="en-US"/>
              <a:t>粒度可以是整个文档、章节、段落、句子或单词</a:t>
            </a:r>
          </a:p>
          <a:p>
            <a:pPr lvl="2" eaLnBrk="1" hangingPunct="1"/>
            <a:r>
              <a:rPr lang="zh-CN" altLang="en-US"/>
              <a:t>大粒度需要用户更多的关注和动作</a:t>
            </a:r>
          </a:p>
          <a:p>
            <a:pPr lvl="2" eaLnBrk="1" hangingPunct="1"/>
            <a:r>
              <a:rPr lang="zh-CN" altLang="en-US"/>
              <a:t>小粒度则需要更多的系统处理，并增加死锁的机会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联机（</a:t>
            </a:r>
            <a:r>
              <a:rPr lang="en-US" altLang="zh-CN"/>
              <a:t>online</a:t>
            </a:r>
            <a:r>
              <a:rPr lang="zh-CN" altLang="en-US"/>
              <a:t>）协调与物理协调</a:t>
            </a:r>
          </a:p>
          <a:p>
            <a:pPr lvl="1" eaLnBrk="1" hangingPunct="1"/>
            <a:r>
              <a:rPr lang="zh-CN" altLang="en-US"/>
              <a:t>从管理者的角度，联机项目管理工具应当十分有效</a:t>
            </a:r>
          </a:p>
          <a:p>
            <a:pPr lvl="1" eaLnBrk="1" hangingPunct="1"/>
            <a:r>
              <a:rPr lang="zh-CN" altLang="en-US"/>
              <a:t>但实际效果不佳，因此常采用</a:t>
            </a:r>
            <a:r>
              <a:rPr lang="zh-CN" altLang="en-US" b="1">
                <a:solidFill>
                  <a:srgbClr val="0070C0"/>
                </a:solidFill>
              </a:rPr>
              <a:t>物理外部表示来辅助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3">
            <a:extLst>
              <a:ext uri="{FF2B5EF4-FFF2-40B4-BE49-F238E27FC236}">
                <a16:creationId xmlns:a16="http://schemas.microsoft.com/office/drawing/2014/main" id="{EAFA0F0E-86AA-6D65-7116-D12D90E97A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478E2FD-7CF4-442A-ADF3-614ABEDC64CC}" type="slidenum">
              <a:rPr lang="en-US" altLang="zh-CN" sz="1800"/>
              <a:pPr/>
              <a:t>29</a:t>
            </a:fld>
            <a:endParaRPr lang="en-US" altLang="zh-CN" sz="18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9EBB035-0A73-0975-C196-009D870C31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4.2.5 </a:t>
            </a:r>
            <a:r>
              <a:rPr lang="zh-CN" altLang="en-US"/>
              <a:t>感知机制（</a:t>
            </a:r>
            <a:r>
              <a:rPr lang="en-US" altLang="zh-CN"/>
              <a:t>awareness mechanism</a:t>
            </a:r>
            <a:r>
              <a:rPr lang="zh-CN" altLang="en-US"/>
              <a:t>）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F864C81-DE40-E65A-709B-2EE2BAB8E3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awareness 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C00000"/>
                </a:solidFill>
              </a:rPr>
              <a:t>通过感官训练所获得的对外部表示的意识</a:t>
            </a:r>
          </a:p>
          <a:p>
            <a:pPr lvl="1" eaLnBrk="1" hangingPunct="1"/>
            <a:r>
              <a:rPr lang="zh-CN" altLang="en-US"/>
              <a:t>简单说，即</a:t>
            </a:r>
            <a:r>
              <a:rPr lang="zh-CN" altLang="en-US" b="1">
                <a:solidFill>
                  <a:srgbClr val="C00000"/>
                </a:solidFill>
              </a:rPr>
              <a:t>对感知范围内的环境状态的理解</a:t>
            </a:r>
            <a:r>
              <a:rPr lang="zh-CN" altLang="en-US"/>
              <a:t>，并据此来</a:t>
            </a:r>
            <a:r>
              <a:rPr lang="zh-CN" altLang="en-US" b="1">
                <a:solidFill>
                  <a:srgbClr val="C00000"/>
                </a:solidFill>
              </a:rPr>
              <a:t>调整自己的行为</a:t>
            </a:r>
          </a:p>
          <a:p>
            <a:pPr lvl="2" eaLnBrk="1" hangingPunct="1"/>
            <a:r>
              <a:rPr lang="zh-CN" altLang="en-US"/>
              <a:t>例如：谁在周围、发生了什么、谁与谁在交谈等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外围感知</a:t>
            </a:r>
            <a:r>
              <a:rPr lang="zh-CN" altLang="en-US"/>
              <a:t>是一种典型的感官训练能力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无意（或有意）地意识到感官范围内所发生的事情</a:t>
            </a:r>
          </a:p>
          <a:p>
            <a:pPr lvl="2" eaLnBrk="1" hangingPunct="1"/>
            <a:r>
              <a:rPr lang="zh-CN" altLang="en-US"/>
              <a:t>例如：无意中听到或看到的事情允许我们跟踪别人的行为，而无需具有明确的提示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人们也</a:t>
            </a:r>
            <a:r>
              <a:rPr lang="zh-CN" altLang="en-US" b="1">
                <a:solidFill>
                  <a:srgbClr val="0070C0"/>
                </a:solidFill>
              </a:rPr>
              <a:t>利用各种外部表示给予他人有关自己行为或状态的提示</a:t>
            </a:r>
          </a:p>
          <a:p>
            <a:pPr lvl="2" eaLnBrk="1" hangingPunct="1"/>
            <a:r>
              <a:rPr lang="zh-CN" altLang="en-US"/>
              <a:t>右图表示有关某人的状态</a:t>
            </a:r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AB8517A5-1E8E-1CD4-CB38-7D1EA41C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4786313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灯片编号占位符 3">
            <a:extLst>
              <a:ext uri="{FF2B5EF4-FFF2-40B4-BE49-F238E27FC236}">
                <a16:creationId xmlns:a16="http://schemas.microsoft.com/office/drawing/2014/main" id="{E3F45BC4-9C47-8698-6377-6AD17407A5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0102315-5A0D-4933-9978-3817A2852059}" type="slidenum">
              <a:rPr lang="en-US" altLang="zh-CN" sz="1800"/>
              <a:pPr/>
              <a:t>3</a:t>
            </a:fld>
            <a:endParaRPr lang="en-US" altLang="zh-CN" sz="18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AF4BBD5C-E08C-A35E-528E-9FF10F1C7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 </a:t>
            </a:r>
            <a:r>
              <a:rPr lang="zh-CN" altLang="en-US"/>
              <a:t>引言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8CFE86F-6C8D-E572-CE89-F679146DE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支持协作和通信是</a:t>
            </a:r>
            <a:r>
              <a:rPr lang="zh-CN" altLang="en-US" b="1">
                <a:solidFill>
                  <a:srgbClr val="C00000"/>
                </a:solidFill>
              </a:rPr>
              <a:t>人性的需要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C00000"/>
                </a:solidFill>
              </a:rPr>
              <a:t>技术发展的必然</a:t>
            </a:r>
          </a:p>
          <a:p>
            <a:pPr lvl="1" eaLnBrk="1" hangingPunct="1"/>
            <a:r>
              <a:rPr lang="en-US" altLang="zh-CN"/>
              <a:t>Desktop</a:t>
            </a:r>
            <a:r>
              <a:rPr lang="zh-CN" altLang="en-US"/>
              <a:t>范型在引入数字空间的同时也引入了孤独工作方式</a:t>
            </a:r>
          </a:p>
          <a:p>
            <a:pPr lvl="1" eaLnBrk="1" hangingPunct="1"/>
            <a:r>
              <a:rPr lang="zh-CN" altLang="en-US"/>
              <a:t>而人性（</a:t>
            </a:r>
            <a:r>
              <a:rPr lang="en-US" altLang="zh-CN"/>
              <a:t>humanity</a:t>
            </a:r>
            <a:r>
              <a:rPr lang="zh-CN" altLang="en-US"/>
              <a:t>）的需要是</a:t>
            </a:r>
            <a:r>
              <a:rPr lang="zh-CN" altLang="en-US" b="1">
                <a:solidFill>
                  <a:srgbClr val="0070C0"/>
                </a:solidFill>
              </a:rPr>
              <a:t>与物理空间和社会的交互</a:t>
            </a:r>
          </a:p>
          <a:p>
            <a:pPr lvl="1" eaLnBrk="1" hangingPunct="1"/>
            <a:r>
              <a:rPr lang="zh-CN" altLang="en-US"/>
              <a:t>技术的进展对</a:t>
            </a:r>
            <a:r>
              <a:rPr lang="zh-CN" altLang="en-US" b="1">
                <a:solidFill>
                  <a:srgbClr val="0070C0"/>
                </a:solidFill>
              </a:rPr>
              <a:t>支持人类的自然属性</a:t>
            </a:r>
            <a:r>
              <a:rPr lang="zh-CN" altLang="en-US"/>
              <a:t>提供了可能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网络</a:t>
            </a:r>
            <a:r>
              <a:rPr lang="zh-CN" altLang="en-US"/>
              <a:t>已经将不同距离的用户连接到一起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各种交互方式</a:t>
            </a:r>
            <a:r>
              <a:rPr lang="zh-CN" altLang="en-US"/>
              <a:t>增强了早期的</a:t>
            </a:r>
            <a:r>
              <a:rPr lang="en-US" altLang="zh-CN"/>
              <a:t>GUI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多媒体</a:t>
            </a:r>
            <a:r>
              <a:rPr lang="zh-CN" altLang="en-US"/>
              <a:t>数据丰富了简单的正文文档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导致了</a:t>
            </a:r>
            <a:r>
              <a:rPr lang="zh-CN" altLang="en-US" b="1">
                <a:solidFill>
                  <a:srgbClr val="0070C0"/>
                </a:solidFill>
              </a:rPr>
              <a:t>支持用户之间协作和通信的交互式产品</a:t>
            </a:r>
            <a:r>
              <a:rPr lang="zh-CN" altLang="en-US"/>
              <a:t>的开发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Email</a:t>
            </a:r>
            <a:r>
              <a:rPr lang="zh-CN" altLang="en-US"/>
              <a:t>，</a:t>
            </a:r>
            <a:r>
              <a:rPr lang="en-US" altLang="zh-CN"/>
              <a:t>QQ</a:t>
            </a:r>
            <a:r>
              <a:rPr lang="zh-CN" altLang="en-US"/>
              <a:t>，视频会议系统等等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本章讨论与</a:t>
            </a:r>
            <a:r>
              <a:rPr lang="zh-CN" altLang="en-US" b="1" u="sng">
                <a:solidFill>
                  <a:srgbClr val="C00000"/>
                </a:solidFill>
              </a:rPr>
              <a:t>计算机支持的协同工作</a:t>
            </a:r>
            <a:r>
              <a:rPr lang="zh-CN" altLang="en-US"/>
              <a:t>（</a:t>
            </a:r>
            <a:r>
              <a:rPr lang="en-US" altLang="zh-CN"/>
              <a:t>CSCW</a:t>
            </a:r>
            <a:r>
              <a:rPr lang="zh-CN" altLang="en-US"/>
              <a:t>）相关的系统即群件（</a:t>
            </a:r>
            <a:r>
              <a:rPr lang="en-US" altLang="zh-CN"/>
              <a:t>groupware</a:t>
            </a:r>
            <a:r>
              <a:rPr lang="zh-CN" altLang="en-US"/>
              <a:t>）</a:t>
            </a:r>
            <a:r>
              <a:rPr lang="zh-CN" altLang="en-US">
                <a:solidFill>
                  <a:srgbClr val="002060"/>
                </a:solidFill>
              </a:rPr>
              <a:t>开发的</a:t>
            </a:r>
            <a:r>
              <a:rPr lang="zh-CN" altLang="en-US" b="1">
                <a:solidFill>
                  <a:srgbClr val="0070C0"/>
                </a:solidFill>
              </a:rPr>
              <a:t>理论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0070C0"/>
                </a:solidFill>
              </a:rPr>
              <a:t>模型</a:t>
            </a:r>
            <a:r>
              <a:rPr lang="zh-CN" altLang="en-US"/>
              <a:t>与</a:t>
            </a:r>
            <a:r>
              <a:rPr lang="zh-CN" altLang="en-US" b="1">
                <a:solidFill>
                  <a:srgbClr val="0070C0"/>
                </a:solidFill>
              </a:rPr>
              <a:t>技术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3">
            <a:extLst>
              <a:ext uri="{FF2B5EF4-FFF2-40B4-BE49-F238E27FC236}">
                <a16:creationId xmlns:a16="http://schemas.microsoft.com/office/drawing/2014/main" id="{483D6441-26AE-5916-436B-E4864EF40E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2E7241B-7B5F-406E-9A85-36FBDFC96935}" type="slidenum">
              <a:rPr lang="en-US" altLang="zh-CN" sz="1800"/>
              <a:pPr/>
              <a:t>30</a:t>
            </a:fld>
            <a:endParaRPr lang="en-US" altLang="zh-CN" sz="18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ED67272-95CC-16BE-A0E8-5BFA94667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4.2.5 </a:t>
            </a:r>
            <a:r>
              <a:rPr lang="zh-CN" altLang="en-US"/>
              <a:t>感知机制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04555A9-42E4-9746-5FA2-B66E73A965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对于共享任务，</a:t>
            </a:r>
            <a:r>
              <a:rPr lang="zh-CN" altLang="en-US" b="1">
                <a:solidFill>
                  <a:srgbClr val="0070C0"/>
                </a:solidFill>
              </a:rPr>
              <a:t>感知机制</a:t>
            </a:r>
            <a:r>
              <a:rPr lang="zh-CN" altLang="en-US"/>
              <a:t>的作用在于</a:t>
            </a:r>
            <a:r>
              <a:rPr lang="zh-CN" altLang="en-US" b="1">
                <a:solidFill>
                  <a:srgbClr val="0070C0"/>
                </a:solidFill>
              </a:rPr>
              <a:t>对别人行为的理解提供了自己行为的基础</a:t>
            </a:r>
          </a:p>
          <a:p>
            <a:pPr lvl="1" eaLnBrk="1" hangingPunct="1"/>
            <a:r>
              <a:rPr lang="zh-CN" altLang="en-US"/>
              <a:t>感官训练允许人们意识到环境中的事件，并对此作出反应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例如：有人对</a:t>
            </a:r>
            <a:r>
              <a:rPr lang="en-US" altLang="zh-CN"/>
              <a:t>London Subway</a:t>
            </a:r>
            <a:r>
              <a:rPr lang="zh-CN" altLang="en-US"/>
              <a:t>控制室进行了研究</a:t>
            </a:r>
          </a:p>
          <a:p>
            <a:pPr lvl="2" eaLnBrk="1" hangingPunct="1"/>
            <a:r>
              <a:rPr lang="en-US" altLang="zh-CN" b="1">
                <a:solidFill>
                  <a:srgbClr val="0070C0"/>
                </a:solidFill>
              </a:rPr>
              <a:t>A</a:t>
            </a:r>
            <a:r>
              <a:rPr lang="zh-CN" altLang="en-US" b="1">
                <a:solidFill>
                  <a:srgbClr val="0070C0"/>
                </a:solidFill>
              </a:rPr>
              <a:t>、</a:t>
            </a:r>
            <a:r>
              <a:rPr lang="en-US" altLang="zh-CN" b="1">
                <a:solidFill>
                  <a:srgbClr val="0070C0"/>
                </a:solidFill>
              </a:rPr>
              <a:t>B</a:t>
            </a:r>
            <a:r>
              <a:rPr lang="zh-CN" altLang="en-US"/>
              <a:t>分别</a:t>
            </a:r>
            <a:r>
              <a:rPr lang="zh-CN" altLang="en-US" b="1">
                <a:solidFill>
                  <a:srgbClr val="0070C0"/>
                </a:solidFill>
              </a:rPr>
              <a:t>负责调度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信息服务</a:t>
            </a:r>
          </a:p>
          <a:p>
            <a:pPr lvl="2" eaLnBrk="1" hangingPunct="1"/>
            <a:r>
              <a:rPr lang="en-US" altLang="zh-CN"/>
              <a:t>B</a:t>
            </a:r>
            <a:r>
              <a:rPr lang="zh-CN" altLang="en-US"/>
              <a:t>会根据从</a:t>
            </a:r>
            <a:r>
              <a:rPr lang="en-US" altLang="zh-CN"/>
              <a:t>A</a:t>
            </a:r>
            <a:r>
              <a:rPr lang="zh-CN" altLang="en-US"/>
              <a:t>那里掠听到的调度信息作出信息发布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又例如：驾驶舱内的升降舵设计为</a:t>
            </a:r>
            <a:r>
              <a:rPr lang="zh-CN" altLang="en-US" b="1">
                <a:solidFill>
                  <a:srgbClr val="0070C0"/>
                </a:solidFill>
              </a:rPr>
              <a:t>正、副驾驶联动</a:t>
            </a:r>
          </a:p>
          <a:p>
            <a:pPr lvl="2" eaLnBrk="1" hangingPunct="1"/>
            <a:r>
              <a:rPr lang="zh-CN" altLang="en-US"/>
              <a:t>副驾驶可以感觉到正驾驶的行为，并作出修正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灯片编号占位符 3">
            <a:extLst>
              <a:ext uri="{FF2B5EF4-FFF2-40B4-BE49-F238E27FC236}">
                <a16:creationId xmlns:a16="http://schemas.microsoft.com/office/drawing/2014/main" id="{CFB51095-FF26-1D28-067B-1A4448531F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4EB67-47CB-4F32-AD93-EA46375F0C0C}" type="slidenum">
              <a:rPr lang="en-US" altLang="zh-CN" sz="1800"/>
              <a:pPr/>
              <a:t>31</a:t>
            </a:fld>
            <a:endParaRPr lang="en-US" altLang="zh-CN" sz="18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1D36172-1454-D8C8-CBAB-85B1A0C55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96D21F6-824D-6B34-28F5-D81534521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不同位置协同工作</a:t>
            </a:r>
            <a:r>
              <a:rPr lang="zh-CN" altLang="en-US"/>
              <a:t>的困难是</a:t>
            </a:r>
            <a:r>
              <a:rPr lang="zh-CN" altLang="en-US" b="1">
                <a:solidFill>
                  <a:srgbClr val="0070C0"/>
                </a:solidFill>
              </a:rPr>
              <a:t>不易感知别人的行为和进展</a:t>
            </a:r>
          </a:p>
          <a:p>
            <a:pPr eaLnBrk="1" hangingPunct="1"/>
            <a:r>
              <a:rPr lang="zh-CN" altLang="en-US"/>
              <a:t>已开发许多技术为用户提供</a:t>
            </a:r>
            <a:r>
              <a:rPr lang="zh-CN" altLang="en-US" b="1">
                <a:solidFill>
                  <a:srgbClr val="0070C0"/>
                </a:solidFill>
              </a:rPr>
              <a:t>相关的上下文信息</a:t>
            </a:r>
            <a:r>
              <a:rPr lang="zh-CN" altLang="en-US"/>
              <a:t>（称为上下文感知技术）</a:t>
            </a:r>
          </a:p>
          <a:p>
            <a:pPr lvl="1" eaLnBrk="1" hangingPunct="1"/>
            <a:r>
              <a:rPr lang="zh-CN" altLang="en-US"/>
              <a:t>早期的研究是使用</a:t>
            </a:r>
            <a:r>
              <a:rPr lang="zh-CN" altLang="en-US" b="1">
                <a:solidFill>
                  <a:srgbClr val="C00000"/>
                </a:solidFill>
              </a:rPr>
              <a:t>媒体空间</a:t>
            </a:r>
            <a:r>
              <a:rPr lang="zh-CN" altLang="en-US"/>
              <a:t>来建立所谓的</a:t>
            </a:r>
            <a:r>
              <a:rPr lang="zh-CN" altLang="en-US" u="sng"/>
              <a:t>共享反馈</a:t>
            </a:r>
          </a:p>
          <a:p>
            <a:pPr lvl="2" eaLnBrk="1" hangingPunct="1"/>
            <a:r>
              <a:rPr lang="zh-CN" altLang="en-US"/>
              <a:t>例如： </a:t>
            </a:r>
            <a:r>
              <a:rPr lang="en-GB" altLang="zh-CN"/>
              <a:t>Portholes (Xerox PARC) </a:t>
            </a:r>
            <a:r>
              <a:rPr lang="zh-CN" altLang="en-GB"/>
              <a:t>在每个人的桌面上不断刷新办公室里人们的图像</a:t>
            </a:r>
            <a:endParaRPr lang="zh-CN" altLang="en-US"/>
          </a:p>
        </p:txBody>
      </p:sp>
      <p:pic>
        <p:nvPicPr>
          <p:cNvPr id="35844" name="Picture 6">
            <a:extLst>
              <a:ext uri="{FF2B5EF4-FFF2-40B4-BE49-F238E27FC236}">
                <a16:creationId xmlns:a16="http://schemas.microsoft.com/office/drawing/2014/main" id="{59522E78-107B-02C7-52F5-976D7C0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7563"/>
            <a:ext cx="6048375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灯片编号占位符 3">
            <a:extLst>
              <a:ext uri="{FF2B5EF4-FFF2-40B4-BE49-F238E27FC236}">
                <a16:creationId xmlns:a16="http://schemas.microsoft.com/office/drawing/2014/main" id="{24FBD857-65D5-EC6C-61A0-127FD57664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5F6C25B-E184-46CF-A3C1-5F2F603004C7}" type="slidenum">
              <a:rPr lang="en-US" altLang="zh-CN" sz="1800"/>
              <a:pPr/>
              <a:t>32</a:t>
            </a:fld>
            <a:endParaRPr lang="en-US" altLang="zh-CN" sz="180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82270153-A1A3-6843-7312-9D84CD93A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FA9A8C9D-1F9A-7DBD-606E-DE6BF1BC68B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268413"/>
            <a:ext cx="5678488" cy="4419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灯片编号占位符 3">
            <a:extLst>
              <a:ext uri="{FF2B5EF4-FFF2-40B4-BE49-F238E27FC236}">
                <a16:creationId xmlns:a16="http://schemas.microsoft.com/office/drawing/2014/main" id="{E69D2EA2-5DE1-49BA-810D-8066A97C7F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CAE4963-E293-4C12-ABC2-078B8D9C6E32}" type="slidenum">
              <a:rPr lang="en-US" altLang="zh-CN" sz="1800"/>
              <a:pPr/>
              <a:t>33</a:t>
            </a:fld>
            <a:endParaRPr lang="en-US" altLang="zh-CN" sz="18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623A996-0B93-27BF-92F8-D9CF6E397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70DEBBB-3EB4-C303-1E08-E03919C815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新型的</a:t>
            </a:r>
            <a:r>
              <a:rPr lang="zh-CN" altLang="en-US" b="1">
                <a:solidFill>
                  <a:srgbClr val="C00000"/>
                </a:solidFill>
              </a:rPr>
              <a:t>通知（</a:t>
            </a:r>
            <a:r>
              <a:rPr lang="en-US" altLang="zh-CN" b="1">
                <a:solidFill>
                  <a:srgbClr val="C00000"/>
                </a:solidFill>
              </a:rPr>
              <a:t>notification</a:t>
            </a:r>
            <a:r>
              <a:rPr lang="zh-CN" altLang="en-US" b="1">
                <a:solidFill>
                  <a:srgbClr val="C00000"/>
                </a:solidFill>
              </a:rPr>
              <a:t>）系统</a:t>
            </a:r>
            <a:r>
              <a:rPr lang="zh-CN" altLang="en-US"/>
              <a:t>允许用户通知别人</a:t>
            </a:r>
          </a:p>
          <a:p>
            <a:pPr lvl="1" eaLnBrk="1" hangingPunct="1"/>
            <a:r>
              <a:rPr lang="zh-CN" altLang="en-US"/>
              <a:t>主要作用已经</a:t>
            </a:r>
            <a:r>
              <a:rPr lang="zh-CN" altLang="en-US" b="1">
                <a:solidFill>
                  <a:srgbClr val="0070C0"/>
                </a:solidFill>
              </a:rPr>
              <a:t>不是监视别人或被别人监视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而在于提供协作任务中有关</a:t>
            </a:r>
            <a:r>
              <a:rPr lang="zh-CN" altLang="en-US" b="1">
                <a:solidFill>
                  <a:srgbClr val="0070C0"/>
                </a:solidFill>
              </a:rPr>
              <a:t>共享对象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进展的信息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其发展趋势是支持群体活动的</a:t>
            </a:r>
            <a:r>
              <a:rPr lang="zh-CN" altLang="en-US" u="sng"/>
              <a:t>感知流</a:t>
            </a:r>
            <a:r>
              <a:rPr lang="zh-CN" altLang="en-US"/>
              <a:t>，为个体提供了更多的自由度</a:t>
            </a:r>
          </a:p>
          <a:p>
            <a:pPr lvl="2" eaLnBrk="1" hangingPunct="1"/>
            <a:r>
              <a:rPr lang="zh-CN" altLang="en-US"/>
              <a:t>用户可以</a:t>
            </a:r>
            <a:r>
              <a:rPr lang="zh-CN" altLang="en-US" b="1">
                <a:solidFill>
                  <a:srgbClr val="0070C0"/>
                </a:solidFill>
              </a:rPr>
              <a:t>根据自己需要感知某些所需信息</a:t>
            </a:r>
          </a:p>
          <a:p>
            <a:pPr lvl="2" eaLnBrk="1" hangingPunct="1"/>
            <a:r>
              <a:rPr lang="zh-CN" altLang="en-US"/>
              <a:t>也可以</a:t>
            </a:r>
            <a:r>
              <a:rPr lang="zh-CN" altLang="en-US" b="1">
                <a:solidFill>
                  <a:srgbClr val="0070C0"/>
                </a:solidFill>
              </a:rPr>
              <a:t>在其上发布信息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Elvin</a:t>
            </a:r>
            <a:r>
              <a:rPr lang="zh-CN" altLang="en-US"/>
              <a:t>是一个分布式感知系统，可提供各种客户服务</a:t>
            </a:r>
          </a:p>
          <a:p>
            <a:pPr lvl="3" eaLnBrk="1" hangingPunct="1"/>
            <a:r>
              <a:rPr lang="zh-CN" altLang="en-US"/>
              <a:t>它包括</a:t>
            </a:r>
            <a:r>
              <a:rPr lang="en-US" altLang="zh-CN"/>
              <a:t>Tickertape</a:t>
            </a:r>
            <a:r>
              <a:rPr lang="zh-CN" altLang="en-US"/>
              <a:t>，全球第一个轻量级消息系统，用于用户发布消息，以及</a:t>
            </a:r>
          </a:p>
          <a:p>
            <a:pPr lvl="3" eaLnBrk="1" hangingPunct="1"/>
            <a:r>
              <a:rPr lang="zh-CN" altLang="en-US"/>
              <a:t>一个短消息发布系统 </a:t>
            </a:r>
            <a:r>
              <a:rPr lang="en-US" altLang="zh-CN"/>
              <a:t>Tickerchat </a:t>
            </a:r>
          </a:p>
        </p:txBody>
      </p:sp>
      <p:graphicFrame>
        <p:nvGraphicFramePr>
          <p:cNvPr id="37892" name="Object 4">
            <a:extLst>
              <a:ext uri="{FF2B5EF4-FFF2-40B4-BE49-F238E27FC236}">
                <a16:creationId xmlns:a16="http://schemas.microsoft.com/office/drawing/2014/main" id="{D4836FA4-96DB-1F2C-E146-CEC1BE80819A}"/>
              </a:ext>
            </a:extLst>
          </p:cNvPr>
          <p:cNvGraphicFramePr>
            <a:graphicFrameLocks/>
          </p:cNvGraphicFramePr>
          <p:nvPr/>
        </p:nvGraphicFramePr>
        <p:xfrm>
          <a:off x="500063" y="5929313"/>
          <a:ext cx="8229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6400" imgH="356616" progId="Word.Document.8">
                  <p:embed/>
                </p:oleObj>
              </mc:Choice>
              <mc:Fallback>
                <p:oleObj r:id="rId2" imgW="5486400" imgH="356616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5929313"/>
                        <a:ext cx="8229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3">
            <a:extLst>
              <a:ext uri="{FF2B5EF4-FFF2-40B4-BE49-F238E27FC236}">
                <a16:creationId xmlns:a16="http://schemas.microsoft.com/office/drawing/2014/main" id="{33213F29-8303-BFE4-082E-6E1E01C105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36E7547-CE2B-47DB-BC1C-2AE190D762FD}" type="slidenum">
              <a:rPr lang="en-US" altLang="zh-CN" sz="1800"/>
              <a:pPr/>
              <a:t>34</a:t>
            </a:fld>
            <a:endParaRPr lang="en-US" altLang="zh-CN" sz="180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A90BC1D-0FFD-FE95-F658-93EEA83EA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D30005E-6F80-6738-D439-26720D1C1E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另一类系统采用了抽象表示</a:t>
            </a:r>
          </a:p>
          <a:p>
            <a:pPr lvl="1" eaLnBrk="1" hangingPunct="1"/>
            <a:r>
              <a:rPr lang="zh-CN" altLang="en-US"/>
              <a:t>例如： </a:t>
            </a:r>
            <a:r>
              <a:rPr lang="en-GB" altLang="zh-CN" sz="1900"/>
              <a:t>Babble (IBM, Erickson et al, 1999)</a:t>
            </a:r>
            <a:endParaRPr lang="en-US" altLang="zh-CN" sz="190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991224A9-84B8-52F5-9709-4AB82DEA0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25"/>
            <a:ext cx="216058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000"/>
              <a:t>Circle  with marbles</a:t>
            </a:r>
            <a:br>
              <a:rPr lang="en-GB" altLang="zh-CN" sz="2000"/>
            </a:br>
            <a:r>
              <a:rPr lang="en-GB" altLang="zh-CN" sz="2000"/>
              <a:t>represents people</a:t>
            </a:r>
            <a:br>
              <a:rPr lang="en-GB" altLang="zh-CN" sz="2000"/>
            </a:br>
            <a:r>
              <a:rPr lang="en-GB" altLang="zh-CN" sz="2000"/>
              <a:t>taking part in</a:t>
            </a:r>
            <a:br>
              <a:rPr lang="en-GB" altLang="zh-CN" sz="2000"/>
            </a:br>
            <a:r>
              <a:rPr lang="en-GB" altLang="zh-CN" sz="2000"/>
              <a:t>conversation in a chatroom</a:t>
            </a:r>
            <a:br>
              <a:rPr lang="en-GB" altLang="zh-CN" sz="2000"/>
            </a:br>
            <a:endParaRPr lang="en-GB" altLang="zh-CN" sz="2000"/>
          </a:p>
          <a:p>
            <a:r>
              <a:rPr lang="en-GB" altLang="zh-CN" sz="2000"/>
              <a:t>Those in the middle</a:t>
            </a:r>
            <a:br>
              <a:rPr lang="en-GB" altLang="zh-CN" sz="2000"/>
            </a:br>
            <a:r>
              <a:rPr lang="en-GB" altLang="zh-CN" sz="2000"/>
              <a:t>are doing the most</a:t>
            </a:r>
            <a:br>
              <a:rPr lang="en-GB" altLang="zh-CN" sz="2000"/>
            </a:br>
            <a:r>
              <a:rPr lang="en-GB" altLang="zh-CN" sz="2000"/>
              <a:t>chatting</a:t>
            </a:r>
          </a:p>
          <a:p>
            <a:r>
              <a:rPr lang="en-GB" altLang="zh-CN" sz="2000"/>
              <a:t>Those towards</a:t>
            </a:r>
            <a:br>
              <a:rPr lang="en-GB" altLang="zh-CN" sz="2000"/>
            </a:br>
            <a:r>
              <a:rPr lang="en-GB" altLang="zh-CN" sz="2000"/>
              <a:t>the outside </a:t>
            </a:r>
            <a:br>
              <a:rPr lang="en-GB" altLang="zh-CN" sz="2000"/>
            </a:br>
            <a:r>
              <a:rPr lang="en-GB" altLang="zh-CN" sz="2000"/>
              <a:t>are less </a:t>
            </a:r>
            <a:br>
              <a:rPr lang="en-GB" altLang="zh-CN" sz="2000"/>
            </a:br>
            <a:r>
              <a:rPr lang="en-GB" altLang="zh-CN" sz="2000"/>
              <a:t>active in the conversation</a:t>
            </a:r>
            <a:endParaRPr lang="en-US" altLang="zh-CN" sz="2000"/>
          </a:p>
        </p:txBody>
      </p:sp>
      <p:pic>
        <p:nvPicPr>
          <p:cNvPr id="38917" name="Picture 7">
            <a:extLst>
              <a:ext uri="{FF2B5EF4-FFF2-40B4-BE49-F238E27FC236}">
                <a16:creationId xmlns:a16="http://schemas.microsoft.com/office/drawing/2014/main" id="{BC5FB2FE-7CD3-0B1D-AF52-07FBDFF9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6378575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3">
            <a:extLst>
              <a:ext uri="{FF2B5EF4-FFF2-40B4-BE49-F238E27FC236}">
                <a16:creationId xmlns:a16="http://schemas.microsoft.com/office/drawing/2014/main" id="{111E2EEC-CF55-27E9-17DC-4401A056FE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70D5A64-CFE2-4AB1-B364-1EAF831A51B2}" type="slidenum">
              <a:rPr lang="en-US" altLang="zh-CN" sz="1800"/>
              <a:pPr/>
              <a:t>35</a:t>
            </a:fld>
            <a:endParaRPr lang="en-US" altLang="zh-CN" sz="18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FFEC4D57-102B-FBBD-D667-8437F053A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 </a:t>
            </a:r>
            <a:r>
              <a:rPr lang="zh-CN" altLang="en-US"/>
              <a:t>协作和通信的现场研究（</a:t>
            </a:r>
            <a:r>
              <a:rPr lang="en-US" altLang="zh-CN"/>
              <a:t>field study</a:t>
            </a:r>
            <a:r>
              <a:rPr lang="zh-CN" altLang="en-US"/>
              <a:t>）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23D718B-160F-C50D-F0F8-64EC1C7840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如前所述，设计的首要问题是</a:t>
            </a:r>
            <a:r>
              <a:rPr lang="zh-CN" altLang="en-US" b="1">
                <a:solidFill>
                  <a:srgbClr val="C00000"/>
                </a:solidFill>
              </a:rPr>
              <a:t>理解系统被使用的上下文</a:t>
            </a:r>
          </a:p>
          <a:p>
            <a:pPr lvl="1" eaLnBrk="1" hangingPunct="1"/>
            <a:r>
              <a:rPr lang="zh-CN" altLang="en-US"/>
              <a:t>只有理解用户需要什么，才能使用技术来支持他们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软件工程</a:t>
            </a:r>
            <a:r>
              <a:rPr lang="zh-CN" altLang="en-US" b="1">
                <a:solidFill>
                  <a:srgbClr val="0070C0"/>
                </a:solidFill>
              </a:rPr>
              <a:t>缺乏提取有关用户需求信息的有效手段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en-US" altLang="zh-CN"/>
              <a:t>HCI</a:t>
            </a:r>
            <a:r>
              <a:rPr lang="zh-CN" altLang="en-US"/>
              <a:t>则采用了许多</a:t>
            </a:r>
            <a:r>
              <a:rPr lang="zh-CN" altLang="en-US" b="1">
                <a:solidFill>
                  <a:srgbClr val="0070C0"/>
                </a:solidFill>
              </a:rPr>
              <a:t>社会学和人类学</a:t>
            </a:r>
            <a:r>
              <a:rPr lang="zh-CN" altLang="en-US"/>
              <a:t>的方法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现场研究</a:t>
            </a:r>
            <a:r>
              <a:rPr lang="zh-CN" altLang="en-US"/>
              <a:t>着重于</a:t>
            </a:r>
            <a:r>
              <a:rPr lang="zh-CN" altLang="en-US" b="1">
                <a:solidFill>
                  <a:srgbClr val="C00000"/>
                </a:solidFill>
              </a:rPr>
              <a:t>当前环境状况的研究</a:t>
            </a:r>
          </a:p>
          <a:p>
            <a:pPr lvl="2" eaLnBrk="1" hangingPunct="1"/>
            <a:r>
              <a:rPr lang="zh-CN" altLang="en-US"/>
              <a:t>在实际情景中，观察、分析</a:t>
            </a:r>
            <a:r>
              <a:rPr lang="zh-CN" altLang="en-US" b="1">
                <a:solidFill>
                  <a:srgbClr val="0070C0"/>
                </a:solidFill>
              </a:rPr>
              <a:t>人们如何完成当前任务</a:t>
            </a:r>
          </a:p>
          <a:p>
            <a:pPr lvl="2" eaLnBrk="1" hangingPunct="1"/>
            <a:r>
              <a:rPr lang="zh-CN" altLang="en-US"/>
              <a:t>观察和分析人们</a:t>
            </a:r>
            <a:r>
              <a:rPr lang="zh-CN" altLang="en-US" b="1">
                <a:solidFill>
                  <a:srgbClr val="0070C0"/>
                </a:solidFill>
              </a:rPr>
              <a:t>如何使用物理或计算工具进行协作</a:t>
            </a:r>
            <a:endParaRPr lang="en-US" altLang="zh-CN" b="1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其结果为建模新软件系统提供了基础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是否</a:t>
            </a:r>
            <a:r>
              <a:rPr lang="zh-CN" altLang="en-US"/>
              <a:t>存在着</a:t>
            </a:r>
            <a:r>
              <a:rPr lang="zh-CN" altLang="en-US" b="1">
                <a:solidFill>
                  <a:srgbClr val="0070C0"/>
                </a:solidFill>
              </a:rPr>
              <a:t>需要改进和增强</a:t>
            </a:r>
            <a:r>
              <a:rPr lang="zh-CN" altLang="en-US"/>
              <a:t>之处，并</a:t>
            </a:r>
            <a:r>
              <a:rPr lang="zh-CN" altLang="en-US" b="1">
                <a:solidFill>
                  <a:srgbClr val="0070C0"/>
                </a:solidFill>
              </a:rPr>
              <a:t>引入</a:t>
            </a:r>
            <a:r>
              <a:rPr lang="zh-CN" altLang="en-US"/>
              <a:t>必要的</a:t>
            </a:r>
            <a:r>
              <a:rPr lang="zh-CN" altLang="en-US" b="1">
                <a:solidFill>
                  <a:srgbClr val="0070C0"/>
                </a:solidFill>
              </a:rPr>
              <a:t>新技术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未来理想的环境状况</a:t>
            </a:r>
            <a:r>
              <a:rPr lang="zh-CN" altLang="en-US"/>
              <a:t>是什么</a:t>
            </a:r>
          </a:p>
          <a:p>
            <a:pPr lvl="2" eaLnBrk="1" hangingPunct="1"/>
            <a:r>
              <a:rPr lang="zh-CN" altLang="en-US"/>
              <a:t>未来和当前环境状况之区别即</a:t>
            </a:r>
            <a:r>
              <a:rPr lang="zh-CN" altLang="en-US" b="1">
                <a:solidFill>
                  <a:srgbClr val="0070C0"/>
                </a:solidFill>
              </a:rPr>
              <a:t>设计须解决的问题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灯片编号占位符 3">
            <a:extLst>
              <a:ext uri="{FF2B5EF4-FFF2-40B4-BE49-F238E27FC236}">
                <a16:creationId xmlns:a16="http://schemas.microsoft.com/office/drawing/2014/main" id="{2D47801E-E1D4-DD50-6DED-9B77A01766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8280A9A-DE5B-4338-BAB5-CA21686F7FAF}" type="slidenum">
              <a:rPr lang="en-US" altLang="zh-CN" sz="1800"/>
              <a:pPr/>
              <a:t>36</a:t>
            </a:fld>
            <a:endParaRPr lang="en-US" altLang="zh-CN" sz="180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51E022C-5CAD-88DF-57BA-9BC43692F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 </a:t>
            </a:r>
            <a:r>
              <a:rPr lang="zh-CN" altLang="en-US"/>
              <a:t>协作和通信的现场研究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AB1BDDE-E4D6-1856-E2D4-49ACB1F24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94225"/>
          </a:xfrm>
        </p:spPr>
        <p:txBody>
          <a:bodyPr/>
          <a:lstStyle/>
          <a:p>
            <a:pPr lvl="1" eaLnBrk="1" hangingPunct="1"/>
            <a:r>
              <a:rPr lang="zh-CN" altLang="en-US"/>
              <a:t>现场研究</a:t>
            </a:r>
            <a:r>
              <a:rPr lang="zh-CN" altLang="en-US" b="1">
                <a:solidFill>
                  <a:srgbClr val="C00000"/>
                </a:solidFill>
              </a:rPr>
              <a:t>帮助发现设计假定的问题</a:t>
            </a:r>
          </a:p>
          <a:p>
            <a:pPr lvl="2" eaLnBrk="1" hangingPunct="1"/>
            <a:r>
              <a:rPr lang="zh-CN" altLang="en-US"/>
              <a:t>在引入协作技术前，人们需对未来状况作出假定</a:t>
            </a:r>
          </a:p>
          <a:p>
            <a:pPr lvl="2" eaLnBrk="1" hangingPunct="1"/>
            <a:r>
              <a:rPr lang="zh-CN" altLang="en-US"/>
              <a:t>在引入后，某些假定可能不合理带来新问题</a:t>
            </a:r>
          </a:p>
          <a:p>
            <a:pPr lvl="2" eaLnBrk="1" hangingPunct="1"/>
            <a:r>
              <a:rPr lang="zh-CN" altLang="en-US"/>
              <a:t>这些问题形成了改进和完善的基础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lvl="1" eaLnBrk="1" hangingPunct="1">
              <a:buFontTx/>
              <a:buNone/>
            </a:pPr>
            <a:r>
              <a:rPr lang="zh-CN" altLang="en-US"/>
              <a:t>       帮助</a:t>
            </a:r>
            <a:r>
              <a:rPr lang="zh-CN" altLang="en-US" b="1">
                <a:solidFill>
                  <a:srgbClr val="C00000"/>
                </a:solidFill>
              </a:rPr>
              <a:t>发现正在使用的技术中存在的问题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Suchman</a:t>
            </a:r>
            <a:r>
              <a:rPr lang="zh-CN" altLang="en-US"/>
              <a:t>将办公室协作技术与实际工作方式比较</a:t>
            </a:r>
          </a:p>
          <a:p>
            <a:pPr lvl="2" eaLnBrk="1" hangingPunct="1"/>
            <a:r>
              <a:rPr lang="zh-CN" altLang="en-US"/>
              <a:t>引入技术后的实际方式与之前预测的方式有许多区别</a:t>
            </a:r>
          </a:p>
          <a:p>
            <a:pPr lvl="2" eaLnBrk="1" hangingPunct="1"/>
            <a:r>
              <a:rPr lang="zh-CN" altLang="en-US"/>
              <a:t>原因是引入技术前缺乏细致的现场分析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经验表明，现场研究是</a:t>
            </a:r>
            <a:r>
              <a:rPr lang="zh-CN" altLang="en-US" sz="2100" b="1">
                <a:solidFill>
                  <a:srgbClr val="C00000"/>
                </a:solidFill>
              </a:rPr>
              <a:t>一种十分有效的方法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满足特殊场合的具体设计需要</a:t>
            </a:r>
            <a:r>
              <a:rPr lang="zh-CN" altLang="en-US"/>
              <a:t>，且为通用技术提供了基础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现场分析也</a:t>
            </a:r>
            <a:r>
              <a:rPr lang="zh-CN" altLang="en-US" b="1">
                <a:solidFill>
                  <a:srgbClr val="0070C0"/>
                </a:solidFill>
              </a:rPr>
              <a:t>引起了其他工程学科的重视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3">
            <a:extLst>
              <a:ext uri="{FF2B5EF4-FFF2-40B4-BE49-F238E27FC236}">
                <a16:creationId xmlns:a16="http://schemas.microsoft.com/office/drawing/2014/main" id="{E188C7CD-EED2-8816-28A4-C375B2950F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BFFDA29-B654-47CD-B43F-4FFD8A008D89}" type="slidenum">
              <a:rPr lang="en-US" altLang="zh-CN" sz="1800"/>
              <a:pPr/>
              <a:t>37</a:t>
            </a:fld>
            <a:endParaRPr lang="en-US" altLang="zh-CN" sz="18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FC0DEF3-F4DD-6B1C-39FA-D3CAA2E21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 </a:t>
            </a:r>
            <a:r>
              <a:rPr lang="zh-CN" altLang="en-US"/>
              <a:t>概念框架（ </a:t>
            </a:r>
            <a:r>
              <a:rPr lang="en-US" altLang="zh-CN"/>
              <a:t>conceptual framework</a:t>
            </a:r>
            <a:r>
              <a:rPr lang="zh-CN" altLang="en-US"/>
              <a:t>）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0BB7CB7-6E3F-7AB3-5905-DF5D066264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以上我们一直没有明确引入这样一个术语</a:t>
            </a:r>
          </a:p>
          <a:p>
            <a:pPr lvl="1" eaLnBrk="1" hangingPunct="1"/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支撑一个学科体系的基本理论结构，包括概念、原理、模型等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我们已经理解支撑</a:t>
            </a:r>
            <a:r>
              <a:rPr lang="en-US" altLang="zh-CN"/>
              <a:t>HCI</a:t>
            </a:r>
            <a:r>
              <a:rPr lang="zh-CN" altLang="en-US"/>
              <a:t>的概念框架也来源于许多其他学科</a:t>
            </a:r>
          </a:p>
          <a:p>
            <a:pPr lvl="2" eaLnBrk="1" hangingPunct="1"/>
            <a:r>
              <a:rPr lang="zh-CN" altLang="en-US"/>
              <a:t>在第三章，从</a:t>
            </a:r>
            <a:r>
              <a:rPr lang="zh-CN" altLang="en-US" b="1">
                <a:solidFill>
                  <a:srgbClr val="0070C0"/>
                </a:solidFill>
              </a:rPr>
              <a:t>认知心理学</a:t>
            </a:r>
            <a:r>
              <a:rPr lang="zh-CN" altLang="en-US"/>
              <a:t>的角度，引入了有关</a:t>
            </a:r>
            <a:r>
              <a:rPr lang="zh-CN" altLang="en-US" b="1">
                <a:solidFill>
                  <a:srgbClr val="0070C0"/>
                </a:solidFill>
              </a:rPr>
              <a:t>认知的概念框架</a:t>
            </a:r>
          </a:p>
          <a:p>
            <a:pPr lvl="2" eaLnBrk="1" hangingPunct="1"/>
            <a:r>
              <a:rPr lang="zh-CN" altLang="en-US"/>
              <a:t>以下从</a:t>
            </a:r>
            <a:r>
              <a:rPr lang="zh-CN" altLang="en-US" b="1">
                <a:solidFill>
                  <a:srgbClr val="0070C0"/>
                </a:solidFill>
              </a:rPr>
              <a:t>社会学和人类学</a:t>
            </a:r>
            <a:r>
              <a:rPr lang="zh-CN" altLang="en-US"/>
              <a:t>的角度，引入了有关社会性的概念框架</a:t>
            </a:r>
          </a:p>
          <a:p>
            <a:pPr lvl="3" eaLnBrk="1" hangingPunct="1"/>
            <a:r>
              <a:rPr lang="zh-CN" altLang="en-US" b="1">
                <a:solidFill>
                  <a:srgbClr val="C00000"/>
                </a:solidFill>
              </a:rPr>
              <a:t>言语动作理论</a:t>
            </a:r>
          </a:p>
          <a:p>
            <a:pPr lvl="3" eaLnBrk="1" hangingPunct="1"/>
            <a:r>
              <a:rPr lang="zh-CN" altLang="en-US" b="1">
                <a:solidFill>
                  <a:srgbClr val="C00000"/>
                </a:solidFill>
              </a:rPr>
              <a:t>分布式认知理论</a:t>
            </a:r>
            <a:endParaRPr lang="en-US" altLang="zh-CN" b="1">
              <a:solidFill>
                <a:srgbClr val="C00000"/>
              </a:solidFill>
            </a:endParaRPr>
          </a:p>
          <a:p>
            <a:pPr lvl="3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3">
            <a:extLst>
              <a:ext uri="{FF2B5EF4-FFF2-40B4-BE49-F238E27FC236}">
                <a16:creationId xmlns:a16="http://schemas.microsoft.com/office/drawing/2014/main" id="{034DAD30-0713-0544-A9FA-93472E32BA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5265A45-8FBB-44CB-95F0-7A8F87FBCB25}" type="slidenum">
              <a:rPr lang="en-US" altLang="zh-CN" sz="1800"/>
              <a:pPr/>
              <a:t>38</a:t>
            </a:fld>
            <a:endParaRPr lang="en-US" altLang="zh-CN" sz="18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0548BAE-4134-2A47-D435-C34D12716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动作框架（</a:t>
            </a:r>
            <a:r>
              <a:rPr lang="en-US" altLang="zh-CN"/>
              <a:t>language/action framework</a:t>
            </a:r>
            <a:r>
              <a:rPr lang="zh-CN" altLang="en-US"/>
              <a:t>）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300D59D-B21F-F303-61F5-655F7C6696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LAF</a:t>
            </a:r>
            <a:r>
              <a:rPr lang="zh-CN" altLang="en-US"/>
              <a:t>是在研究人们通信的基础上提出的一些</a:t>
            </a:r>
            <a:r>
              <a:rPr lang="zh-CN" altLang="en-US" b="1">
                <a:solidFill>
                  <a:srgbClr val="0070C0"/>
                </a:solidFill>
              </a:rPr>
              <a:t>会话模型</a:t>
            </a:r>
          </a:p>
          <a:p>
            <a:pPr lvl="1" eaLnBrk="1" hangingPunct="1"/>
            <a:r>
              <a:rPr lang="zh-CN" altLang="en-US"/>
              <a:t>基础来源于社会学的</a:t>
            </a:r>
            <a:r>
              <a:rPr lang="zh-CN" altLang="en-US" b="1">
                <a:solidFill>
                  <a:srgbClr val="C00000"/>
                </a:solidFill>
              </a:rPr>
              <a:t>言语动作理论</a:t>
            </a:r>
            <a:r>
              <a:rPr lang="zh-CN" altLang="en-US"/>
              <a:t>（</a:t>
            </a:r>
            <a:r>
              <a:rPr lang="en-US" altLang="zh-CN"/>
              <a:t>speech act theory</a:t>
            </a:r>
            <a:r>
              <a:rPr lang="zh-CN" altLang="en-US"/>
              <a:t>）</a:t>
            </a:r>
            <a:endParaRPr lang="en-US" altLang="zh-CN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帮助分析协作中会话的特征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建模系统</a:t>
            </a:r>
            <a:r>
              <a:rPr lang="zh-CN" altLang="en-US"/>
              <a:t>来改进协作的效率</a:t>
            </a: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人类通信基于三方面的要素</a:t>
            </a:r>
          </a:p>
          <a:p>
            <a:pPr lvl="1" eaLnBrk="1" hangingPunct="1"/>
            <a:r>
              <a:rPr lang="zh-CN" altLang="en-US"/>
              <a:t>语法：言语或手势等的结构</a:t>
            </a:r>
          </a:p>
          <a:p>
            <a:pPr lvl="1" eaLnBrk="1" hangingPunct="1"/>
            <a:r>
              <a:rPr lang="zh-CN" altLang="en-US"/>
              <a:t>语义：语法结构所表达的含义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语用</a:t>
            </a:r>
            <a:r>
              <a:rPr lang="zh-CN" altLang="en-US"/>
              <a:t>：</a:t>
            </a:r>
            <a:r>
              <a:rPr lang="zh-CN" altLang="en-US" b="1">
                <a:solidFill>
                  <a:srgbClr val="0070C0"/>
                </a:solidFill>
              </a:rPr>
              <a:t>通信对参与者形成的效果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The guest says to his host  “It is cold in here.”</a:t>
            </a:r>
          </a:p>
          <a:p>
            <a:pPr lvl="3" eaLnBrk="1" hangingPunct="1"/>
            <a:r>
              <a:rPr lang="zh-CN" altLang="en-US"/>
              <a:t>语义上，这是一个有关房间温度的信息</a:t>
            </a:r>
          </a:p>
          <a:p>
            <a:pPr lvl="3" eaLnBrk="1" hangingPunct="1"/>
            <a:r>
              <a:rPr lang="zh-CN" altLang="en-US"/>
              <a:t>语用上，客人的意图是请求主人做点事，如打开暖气</a:t>
            </a:r>
            <a:endParaRPr lang="en-US" altLang="zh-CN"/>
          </a:p>
          <a:p>
            <a:pPr lvl="3" eaLnBrk="1" hangingPunct="1">
              <a:buFontTx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此时，</a:t>
            </a:r>
            <a:r>
              <a:rPr lang="zh-CN" altLang="en-US" b="1">
                <a:solidFill>
                  <a:srgbClr val="0070C0"/>
                </a:solidFill>
              </a:rPr>
              <a:t>说话的意图和理解</a:t>
            </a:r>
            <a:r>
              <a:rPr lang="zh-CN" altLang="en-US"/>
              <a:t>依赖于</a:t>
            </a:r>
            <a:r>
              <a:rPr lang="zh-CN" altLang="en-US" b="1">
                <a:solidFill>
                  <a:srgbClr val="0070C0"/>
                </a:solidFill>
              </a:rPr>
              <a:t>情景和个人的知识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3">
            <a:extLst>
              <a:ext uri="{FF2B5EF4-FFF2-40B4-BE49-F238E27FC236}">
                <a16:creationId xmlns:a16="http://schemas.microsoft.com/office/drawing/2014/main" id="{6AAE4566-6E53-0AE7-A42C-777C7927A6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75EB3AC-F970-475A-81CF-0AD468345BA5}" type="slidenum">
              <a:rPr lang="en-US" altLang="zh-CN" sz="1800"/>
              <a:pPr/>
              <a:t>39</a:t>
            </a:fld>
            <a:endParaRPr lang="en-US" altLang="zh-CN" sz="18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70273A00-2833-86B3-64B0-09793139D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11E3789-DEC1-A086-5D69-028B25FCC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言语动作理论的思想是</a:t>
            </a:r>
            <a:r>
              <a:rPr lang="zh-CN" altLang="en-US" b="1">
                <a:solidFill>
                  <a:srgbClr val="C00000"/>
                </a:solidFill>
              </a:rPr>
              <a:t>言语意味着动作</a:t>
            </a:r>
          </a:p>
          <a:p>
            <a:pPr lvl="1" eaLnBrk="1" hangingPunct="1"/>
            <a:r>
              <a:rPr lang="zh-CN" altLang="en-US"/>
              <a:t>这与语言学认为</a:t>
            </a:r>
            <a:r>
              <a:rPr lang="zh-CN" altLang="en-US" b="1">
                <a:solidFill>
                  <a:srgbClr val="0070C0"/>
                </a:solidFill>
              </a:rPr>
              <a:t>言语传达了某种信息</a:t>
            </a:r>
            <a:r>
              <a:rPr lang="zh-CN" altLang="en-US"/>
              <a:t>是不同的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在协作中</a:t>
            </a:r>
            <a:r>
              <a:rPr lang="zh-CN" altLang="en-US"/>
              <a:t>，说话的意图事实上在于</a:t>
            </a:r>
            <a:r>
              <a:rPr lang="zh-CN" altLang="en-US" b="1">
                <a:solidFill>
                  <a:srgbClr val="0070C0"/>
                </a:solidFill>
              </a:rPr>
              <a:t>协调各方的动作</a:t>
            </a:r>
          </a:p>
          <a:p>
            <a:pPr lvl="2" eaLnBrk="1" hangingPunct="1"/>
            <a:r>
              <a:rPr lang="zh-CN" altLang="en-US"/>
              <a:t>例如：学生对老师说：“我们听不见”，希望老师大点声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/>
              <a:t>		 老师答曰：“我嗓子都快喊哑了”，希望学生安静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言语动作包括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句子内容</a:t>
            </a:r>
            <a:r>
              <a:rPr lang="zh-CN" altLang="en-US"/>
              <a:t>：通信的主题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言语动作的类型</a:t>
            </a:r>
            <a:r>
              <a:rPr lang="zh-CN" altLang="en-US"/>
              <a:t>：可划分为以下</a:t>
            </a:r>
            <a:r>
              <a:rPr lang="en-US" altLang="zh-CN"/>
              <a:t>5</a:t>
            </a:r>
            <a:r>
              <a:rPr lang="zh-CN" altLang="en-US"/>
              <a:t>类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断言</a:t>
            </a:r>
            <a:r>
              <a:rPr lang="zh-CN" altLang="en-US"/>
              <a:t>：断定某事成立（如我认为他们是合法夫妻）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承诺</a:t>
            </a:r>
            <a:r>
              <a:rPr lang="zh-CN" altLang="en-US"/>
              <a:t>：答应做某事（如我去复印这个文档）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声明</a:t>
            </a:r>
            <a:r>
              <a:rPr lang="zh-CN" altLang="en-US"/>
              <a:t>：说明某事与事实相符（如我宣布你们为合法夫妻）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灯片编号占位符 3">
            <a:extLst>
              <a:ext uri="{FF2B5EF4-FFF2-40B4-BE49-F238E27FC236}">
                <a16:creationId xmlns:a16="http://schemas.microsoft.com/office/drawing/2014/main" id="{DBB76904-A6D8-D0B9-CBEB-422E3393CF2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43F2824-6606-4CB3-958E-9DA885668769}" type="slidenum">
              <a:rPr lang="en-US" altLang="zh-CN" sz="1800"/>
              <a:pPr/>
              <a:t>4</a:t>
            </a:fld>
            <a:endParaRPr lang="en-US" altLang="zh-CN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DECDDDD-AF4D-3296-4725-FB7FAC662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 </a:t>
            </a:r>
            <a:r>
              <a:rPr lang="zh-CN" altLang="en-US"/>
              <a:t>引言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D6E6C58-5EE7-C750-DA55-EE4BDD36E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本章的主要内容包括</a:t>
            </a:r>
          </a:p>
          <a:p>
            <a:pPr lvl="1" eaLnBrk="1" hangingPunct="1"/>
            <a:r>
              <a:rPr lang="zh-CN" altLang="en-US"/>
              <a:t>解释协作与通信的含义</a:t>
            </a:r>
          </a:p>
          <a:p>
            <a:pPr lvl="1" eaLnBrk="1" hangingPunct="1"/>
            <a:r>
              <a:rPr lang="zh-CN" altLang="en-US"/>
              <a:t>描述人们在协作与通信中使用的社会机制的主要类型</a:t>
            </a:r>
          </a:p>
          <a:p>
            <a:pPr lvl="1" eaLnBrk="1" hangingPunct="1"/>
            <a:r>
              <a:rPr lang="zh-CN" altLang="en-US"/>
              <a:t>概述存在的各种群件系统</a:t>
            </a:r>
          </a:p>
          <a:p>
            <a:pPr lvl="1" eaLnBrk="1" hangingPunct="1"/>
            <a:r>
              <a:rPr lang="zh-CN" altLang="en-US"/>
              <a:t>讨论学科研究和与社交相关的理论，对设计的启示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灯片编号占位符 3">
            <a:extLst>
              <a:ext uri="{FF2B5EF4-FFF2-40B4-BE49-F238E27FC236}">
                <a16:creationId xmlns:a16="http://schemas.microsoft.com/office/drawing/2014/main" id="{E7D36945-16F3-1E75-D34C-8FA1A797A6D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D6818CB-D9C7-48E3-B641-9563DC8BFD9E}" type="slidenum">
              <a:rPr lang="en-US" altLang="zh-CN" sz="1800"/>
              <a:pPr/>
              <a:t>40</a:t>
            </a:fld>
            <a:endParaRPr lang="en-US" altLang="zh-CN" sz="18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FA95263-900B-A876-0250-2B64E69F7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6C44B71-92D5-71B9-CAF2-BDA43B0B3D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指示</a:t>
            </a:r>
            <a:r>
              <a:rPr lang="zh-CN" altLang="en-US"/>
              <a:t>：祈使对方做某事（如您能复印这个文档吗？）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表达</a:t>
            </a:r>
            <a:r>
              <a:rPr lang="zh-CN" altLang="en-US"/>
              <a:t>：描述当前的心理状态（如这事做得不错）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研究者对经常出现在</a:t>
            </a:r>
            <a:r>
              <a:rPr lang="zh-CN" altLang="en-US" b="1">
                <a:solidFill>
                  <a:srgbClr val="0070C0"/>
                </a:solidFill>
              </a:rPr>
              <a:t>团队协作中的短会话</a:t>
            </a:r>
            <a:r>
              <a:rPr lang="zh-CN" altLang="en-US"/>
              <a:t>进行了调查</a:t>
            </a:r>
          </a:p>
          <a:p>
            <a:pPr lvl="1" eaLnBrk="1" hangingPunct="1"/>
            <a:r>
              <a:rPr lang="zh-CN" altLang="en-US"/>
              <a:t>机构中业务流程通常是由</a:t>
            </a:r>
            <a:r>
              <a:rPr lang="zh-CN" altLang="en-US" b="1">
                <a:solidFill>
                  <a:srgbClr val="0070C0"/>
                </a:solidFill>
              </a:rPr>
              <a:t>说话方请求</a:t>
            </a:r>
            <a:r>
              <a:rPr lang="zh-CN" altLang="en-US"/>
              <a:t>引发的一系列动作</a:t>
            </a:r>
          </a:p>
          <a:p>
            <a:pPr lvl="2" eaLnBrk="1" hangingPunct="1"/>
            <a:r>
              <a:rPr lang="zh-CN" altLang="en-US"/>
              <a:t>例如：报表审批、项目管理、供销业务、财务等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说话方和听话方之间的</a:t>
            </a:r>
            <a:r>
              <a:rPr lang="zh-CN" altLang="en-US" b="1">
                <a:solidFill>
                  <a:srgbClr val="C00000"/>
                </a:solidFill>
              </a:rPr>
              <a:t>会话</a:t>
            </a:r>
            <a:r>
              <a:rPr lang="zh-CN" altLang="en-US"/>
              <a:t>可抽象地使用一种特殊的</a:t>
            </a:r>
            <a:r>
              <a:rPr lang="zh-CN" altLang="en-US" b="1">
                <a:solidFill>
                  <a:srgbClr val="C00000"/>
                </a:solidFill>
              </a:rPr>
              <a:t>言语动作模型</a:t>
            </a:r>
            <a:r>
              <a:rPr lang="zh-CN" altLang="en-US"/>
              <a:t>来描述，即</a:t>
            </a:r>
            <a:r>
              <a:rPr lang="zh-CN" altLang="en-US" u="sng"/>
              <a:t>用于动作的会话</a:t>
            </a:r>
            <a:r>
              <a:rPr lang="zh-CN" altLang="en-US"/>
              <a:t>（</a:t>
            </a:r>
            <a:r>
              <a:rPr lang="en-US" altLang="zh-CN"/>
              <a:t>Conversation for a Action</a:t>
            </a:r>
            <a:r>
              <a:rPr lang="zh-CN" altLang="en-US"/>
              <a:t>，</a:t>
            </a:r>
            <a:r>
              <a:rPr lang="en-US" altLang="zh-CN"/>
              <a:t>CfA</a:t>
            </a:r>
            <a:r>
              <a:rPr lang="zh-CN" altLang="en-US"/>
              <a:t>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en-US" altLang="zh-CN"/>
              <a:t>CfA</a:t>
            </a:r>
            <a:r>
              <a:rPr lang="zh-CN" altLang="en-US"/>
              <a:t>可以用一个</a:t>
            </a:r>
            <a:r>
              <a:rPr lang="zh-CN" altLang="en-US" b="1">
                <a:solidFill>
                  <a:srgbClr val="0070C0"/>
                </a:solidFill>
              </a:rPr>
              <a:t>状态图</a:t>
            </a:r>
            <a:r>
              <a:rPr lang="zh-CN" altLang="en-US"/>
              <a:t>来表示，其中</a:t>
            </a:r>
            <a:r>
              <a:rPr lang="zh-CN" altLang="en-US" b="1">
                <a:solidFill>
                  <a:srgbClr val="0070C0"/>
                </a:solidFill>
              </a:rPr>
              <a:t>节点</a:t>
            </a:r>
            <a:r>
              <a:rPr lang="zh-CN" altLang="en-US"/>
              <a:t>表示</a:t>
            </a:r>
            <a:r>
              <a:rPr lang="zh-CN" altLang="en-US" b="1">
                <a:solidFill>
                  <a:srgbClr val="0070C0"/>
                </a:solidFill>
              </a:rPr>
              <a:t>会话状态</a:t>
            </a:r>
            <a:r>
              <a:rPr lang="zh-CN" altLang="en-US"/>
              <a:t>，而</a:t>
            </a:r>
            <a:r>
              <a:rPr lang="zh-CN" altLang="en-US" b="1">
                <a:solidFill>
                  <a:srgbClr val="0070C0"/>
                </a:solidFill>
              </a:rPr>
              <a:t>有向边</a:t>
            </a:r>
            <a:r>
              <a:rPr lang="zh-CN" altLang="en-US"/>
              <a:t>表示</a:t>
            </a:r>
            <a:r>
              <a:rPr lang="zh-CN" altLang="en-US" b="1">
                <a:solidFill>
                  <a:srgbClr val="0070C0"/>
                </a:solidFill>
              </a:rPr>
              <a:t>言语动作</a:t>
            </a:r>
          </a:p>
          <a:p>
            <a:pPr lvl="2" eaLnBrk="1" hangingPunct="1"/>
            <a:r>
              <a:rPr lang="zh-CN" altLang="en-US"/>
              <a:t>例如：下图表示了 </a:t>
            </a:r>
            <a:r>
              <a:rPr lang="en-US" altLang="zh-CN"/>
              <a:t>A </a:t>
            </a:r>
            <a:r>
              <a:rPr lang="zh-CN" altLang="en-US"/>
              <a:t>请求 </a:t>
            </a:r>
            <a:r>
              <a:rPr lang="en-US" altLang="zh-CN"/>
              <a:t>B </a:t>
            </a:r>
            <a:r>
              <a:rPr lang="zh-CN" altLang="en-US"/>
              <a:t>做某事的</a:t>
            </a:r>
            <a:r>
              <a:rPr lang="en-US" altLang="zh-CN"/>
              <a:t>CfA</a:t>
            </a:r>
            <a:r>
              <a:rPr lang="zh-CN" altLang="en-US"/>
              <a:t>状态图，其中</a:t>
            </a:r>
          </a:p>
          <a:p>
            <a:pPr lvl="3" eaLnBrk="1" hangingPunct="1"/>
            <a:r>
              <a:rPr lang="zh-CN" altLang="en-US"/>
              <a:t>状态</a:t>
            </a:r>
            <a:r>
              <a:rPr lang="en-US" altLang="zh-CN"/>
              <a:t>1</a:t>
            </a:r>
            <a:r>
              <a:rPr lang="zh-CN" altLang="en-US"/>
              <a:t>为开始节点，而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8</a:t>
            </a:r>
            <a:r>
              <a:rPr lang="zh-CN" altLang="en-US"/>
              <a:t>和</a:t>
            </a:r>
            <a:r>
              <a:rPr lang="en-US" altLang="zh-CN"/>
              <a:t>9</a:t>
            </a:r>
            <a:r>
              <a:rPr lang="zh-CN" altLang="en-US"/>
              <a:t>为可能的终止节点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3">
            <a:extLst>
              <a:ext uri="{FF2B5EF4-FFF2-40B4-BE49-F238E27FC236}">
                <a16:creationId xmlns:a16="http://schemas.microsoft.com/office/drawing/2014/main" id="{4B52EE98-C40B-B32B-2BA6-ADE31863BEE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9AEF10E-166E-4303-8CD4-BF2B16F2455B}" type="slidenum">
              <a:rPr lang="en-US" altLang="zh-CN" sz="1800"/>
              <a:pPr/>
              <a:t>41</a:t>
            </a:fld>
            <a:endParaRPr lang="en-US" altLang="zh-CN" sz="18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2D6BA8F-6170-DBE3-5431-6B97FFE46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79B910D-EC5E-B36F-D0FC-DEC8C2580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zh-CN" altLang="zh-CN"/>
          </a:p>
        </p:txBody>
      </p:sp>
      <p:pic>
        <p:nvPicPr>
          <p:cNvPr id="46084" name="Picture 6">
            <a:extLst>
              <a:ext uri="{FF2B5EF4-FFF2-40B4-BE49-F238E27FC236}">
                <a16:creationId xmlns:a16="http://schemas.microsoft.com/office/drawing/2014/main" id="{F0411518-0959-48C9-261E-DA4228F6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001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灯片编号占位符 3">
            <a:extLst>
              <a:ext uri="{FF2B5EF4-FFF2-40B4-BE49-F238E27FC236}">
                <a16:creationId xmlns:a16="http://schemas.microsoft.com/office/drawing/2014/main" id="{17A5FCD2-A875-AD6A-CB36-18ED319972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29525BE-4D83-463C-B385-DE9825494D7F}" type="slidenum">
              <a:rPr lang="en-US" altLang="zh-CN" sz="1800"/>
              <a:pPr/>
              <a:t>42</a:t>
            </a:fld>
            <a:endParaRPr lang="en-US" altLang="zh-CN" sz="180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587E468-F5C5-FFDD-B35B-5FCC163DE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488CA72-69A5-4860-63A1-CABA2C75CD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采用</a:t>
            </a:r>
            <a:r>
              <a:rPr lang="en-US" altLang="zh-CN"/>
              <a:t>CfA</a:t>
            </a:r>
            <a:r>
              <a:rPr lang="zh-CN" altLang="en-US"/>
              <a:t>形式化人们会话的目的是</a:t>
            </a:r>
            <a:r>
              <a:rPr lang="zh-CN" altLang="en-US" b="1">
                <a:solidFill>
                  <a:srgbClr val="0070C0"/>
                </a:solidFill>
              </a:rPr>
              <a:t>提供计算机支持</a:t>
            </a:r>
          </a:p>
          <a:p>
            <a:pPr lvl="1" eaLnBrk="1" hangingPunct="1"/>
            <a:r>
              <a:rPr lang="zh-CN" altLang="en-US"/>
              <a:t>可以建立一个</a:t>
            </a:r>
            <a:r>
              <a:rPr lang="zh-CN" altLang="en-US" b="1">
                <a:solidFill>
                  <a:srgbClr val="0070C0"/>
                </a:solidFill>
              </a:rPr>
              <a:t>软件代理自动处理会话</a:t>
            </a:r>
            <a:r>
              <a:rPr lang="zh-CN" altLang="en-US"/>
              <a:t>而无需自然语言理解</a:t>
            </a:r>
          </a:p>
          <a:p>
            <a:pPr lvl="2" eaLnBrk="1" hangingPunct="1"/>
            <a:r>
              <a:rPr lang="zh-CN" altLang="en-US"/>
              <a:t>根据说话方消息的类别代理知道如何传达消息</a:t>
            </a:r>
          </a:p>
          <a:p>
            <a:pPr lvl="2" eaLnBrk="1" hangingPunct="1"/>
            <a:r>
              <a:rPr lang="zh-CN" altLang="en-US"/>
              <a:t>根据状态图代理知道如何改变状态并对会话进行监控</a:t>
            </a:r>
          </a:p>
          <a:p>
            <a:pPr lvl="1" eaLnBrk="1" hangingPunct="1"/>
            <a:r>
              <a:rPr lang="zh-CN" altLang="en-US"/>
              <a:t>本质上，这样的代理实现一个简单的</a:t>
            </a:r>
            <a:r>
              <a:rPr lang="zh-CN" altLang="en-US" u="sng"/>
              <a:t>状态自动机</a:t>
            </a:r>
          </a:p>
          <a:p>
            <a:pPr lvl="1" eaLnBrk="1" hangingPunct="1"/>
            <a:r>
              <a:rPr lang="zh-CN" altLang="en-US"/>
              <a:t>代理</a:t>
            </a:r>
            <a:r>
              <a:rPr lang="zh-CN" altLang="en-US" b="1">
                <a:solidFill>
                  <a:srgbClr val="0070C0"/>
                </a:solidFill>
              </a:rPr>
              <a:t>并不理解消息的内容</a:t>
            </a:r>
            <a:r>
              <a:rPr lang="zh-CN" altLang="en-US"/>
              <a:t>，只是</a:t>
            </a:r>
            <a:r>
              <a:rPr lang="zh-CN" altLang="en-US" b="1">
                <a:solidFill>
                  <a:srgbClr val="0070C0"/>
                </a:solidFill>
              </a:rPr>
              <a:t>管理、监控工作流程</a:t>
            </a:r>
          </a:p>
          <a:p>
            <a:pPr lvl="2" eaLnBrk="1" hangingPunct="1"/>
            <a:r>
              <a:rPr lang="zh-CN" altLang="en-US"/>
              <a:t>基于这样代理的系统称为</a:t>
            </a:r>
            <a:r>
              <a:rPr lang="zh-CN" altLang="en-US" u="sng"/>
              <a:t>工作流管理系统</a:t>
            </a:r>
            <a:endParaRPr lang="en-US" altLang="zh-CN" u="sng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u="sng"/>
          </a:p>
          <a:p>
            <a:pPr eaLnBrk="1" hangingPunct="1"/>
            <a:r>
              <a:rPr lang="zh-CN" altLang="en-US"/>
              <a:t>早期的</a:t>
            </a:r>
            <a:r>
              <a:rPr lang="en-US" altLang="zh-CN"/>
              <a:t>Coordinator</a:t>
            </a:r>
            <a:r>
              <a:rPr lang="zh-CN" altLang="en-US"/>
              <a:t>是一个基于</a:t>
            </a:r>
            <a:r>
              <a:rPr lang="en-US" altLang="zh-CN"/>
              <a:t>CfA</a:t>
            </a:r>
            <a:r>
              <a:rPr lang="zh-CN" altLang="en-US"/>
              <a:t>的</a:t>
            </a:r>
            <a:r>
              <a:rPr lang="zh-CN" altLang="en-US" b="1">
                <a:solidFill>
                  <a:srgbClr val="0070C0"/>
                </a:solidFill>
              </a:rPr>
              <a:t>工作流管理系统</a:t>
            </a:r>
          </a:p>
          <a:p>
            <a:pPr lvl="1" eaLnBrk="1" hangingPunct="1"/>
            <a:r>
              <a:rPr lang="zh-CN" altLang="en-US"/>
              <a:t>试图成为一个通用的通信和管理系统</a:t>
            </a:r>
          </a:p>
          <a:p>
            <a:pPr lvl="1" eaLnBrk="1" hangingPunct="1"/>
            <a:r>
              <a:rPr lang="zh-CN" altLang="en-US"/>
              <a:t>支持用户使用显式的会话类型进行双向通信</a:t>
            </a:r>
          </a:p>
          <a:p>
            <a:pPr lvl="2" eaLnBrk="1" hangingPunct="1"/>
            <a:r>
              <a:rPr lang="zh-CN" altLang="en-US"/>
              <a:t>例如：请求</a:t>
            </a:r>
            <a:r>
              <a:rPr lang="en-US" altLang="zh-CN"/>
              <a:t>/</a:t>
            </a:r>
            <a:r>
              <a:rPr lang="zh-CN" altLang="en-US"/>
              <a:t>承诺、提供</a:t>
            </a:r>
            <a:r>
              <a:rPr lang="en-US" altLang="zh-CN"/>
              <a:t>/</a:t>
            </a:r>
            <a:r>
              <a:rPr lang="zh-CN" altLang="en-US"/>
              <a:t>接受、通知</a:t>
            </a:r>
            <a:r>
              <a:rPr lang="en-US" altLang="zh-CN"/>
              <a:t>/</a:t>
            </a:r>
            <a:r>
              <a:rPr lang="zh-CN" altLang="en-US"/>
              <a:t>确认等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灯片编号占位符 3">
            <a:extLst>
              <a:ext uri="{FF2B5EF4-FFF2-40B4-BE49-F238E27FC236}">
                <a16:creationId xmlns:a16="http://schemas.microsoft.com/office/drawing/2014/main" id="{2F5E9C8E-E058-096F-538D-046F106AA9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A518691-9CA4-4146-9613-7881F0A9EF76}" type="slidenum">
              <a:rPr lang="en-US" altLang="zh-CN" sz="1800"/>
              <a:pPr/>
              <a:t>43</a:t>
            </a:fld>
            <a:endParaRPr lang="en-US" altLang="zh-CN" sz="18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BD7B8AC-E4DC-0D37-A77B-D1D4F4DC7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64F8080-DCC4-E41D-ADE2-DA164F1526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Coordinator</a:t>
            </a:r>
            <a:r>
              <a:rPr lang="zh-CN" altLang="en-US"/>
              <a:t>有以下一些作用</a:t>
            </a:r>
          </a:p>
          <a:p>
            <a:pPr lvl="1" eaLnBrk="1" hangingPunct="1"/>
            <a:r>
              <a:rPr lang="zh-CN" altLang="en-US"/>
              <a:t>允许用户通过系统菜单显式指定消息的类别、时限等</a:t>
            </a:r>
          </a:p>
          <a:p>
            <a:pPr lvl="1" eaLnBrk="1" hangingPunct="1"/>
            <a:r>
              <a:rPr lang="zh-CN" altLang="en-US"/>
              <a:t>允许用户申明自己的工作状态</a:t>
            </a:r>
          </a:p>
          <a:p>
            <a:pPr lvl="1" eaLnBrk="1" hangingPunct="1"/>
            <a:r>
              <a:rPr lang="zh-CN" altLang="en-US"/>
              <a:t>辅助用户感知并监控整个工作流程</a:t>
            </a:r>
          </a:p>
          <a:p>
            <a:pPr lvl="1" eaLnBrk="1" hangingPunct="1"/>
            <a:r>
              <a:rPr lang="zh-CN" altLang="en-US"/>
              <a:t>监控会话各方的时序依赖，因为时序对动作协调是关键</a:t>
            </a:r>
          </a:p>
          <a:p>
            <a:pPr lvl="1" eaLnBrk="1" hangingPunct="1"/>
            <a:r>
              <a:rPr lang="zh-CN" altLang="en-US"/>
              <a:t>可视化整个工作流程，允许用户感知工作流处理的状态</a:t>
            </a:r>
          </a:p>
          <a:p>
            <a:pPr eaLnBrk="1" hangingPunct="1"/>
            <a:r>
              <a:rPr lang="zh-CN" altLang="en-US"/>
              <a:t>现在出现了大量</a:t>
            </a:r>
            <a:r>
              <a:rPr lang="zh-CN" altLang="en-US" b="1">
                <a:solidFill>
                  <a:srgbClr val="0070C0"/>
                </a:solidFill>
              </a:rPr>
              <a:t>基于</a:t>
            </a:r>
            <a:r>
              <a:rPr lang="en-US" altLang="zh-CN" b="1">
                <a:solidFill>
                  <a:srgbClr val="0070C0"/>
                </a:solidFill>
              </a:rPr>
              <a:t>Web</a:t>
            </a:r>
            <a:r>
              <a:rPr lang="zh-CN" altLang="en-US"/>
              <a:t>或</a:t>
            </a:r>
            <a:r>
              <a:rPr lang="en-US" altLang="zh-CN"/>
              <a:t>Email</a:t>
            </a:r>
            <a:r>
              <a:rPr lang="zh-CN" altLang="en-US"/>
              <a:t>的</a:t>
            </a:r>
            <a:r>
              <a:rPr lang="zh-CN" altLang="en-US" b="1">
                <a:solidFill>
                  <a:srgbClr val="0070C0"/>
                </a:solidFill>
              </a:rPr>
              <a:t>类似系统</a:t>
            </a:r>
          </a:p>
          <a:p>
            <a:pPr lvl="1" eaLnBrk="1" hangingPunct="1"/>
            <a:r>
              <a:rPr lang="zh-CN" altLang="en-US"/>
              <a:t>例如：科研项目申报</a:t>
            </a:r>
            <a:r>
              <a:rPr lang="en-US" altLang="zh-CN"/>
              <a:t>/</a:t>
            </a:r>
            <a:r>
              <a:rPr lang="zh-CN" altLang="en-US"/>
              <a:t>审批</a:t>
            </a:r>
            <a:r>
              <a:rPr lang="en-US" altLang="zh-CN"/>
              <a:t>/</a:t>
            </a:r>
            <a:r>
              <a:rPr lang="zh-CN" altLang="en-US"/>
              <a:t>进展</a:t>
            </a:r>
            <a:r>
              <a:rPr lang="en-US" altLang="zh-CN"/>
              <a:t>/</a:t>
            </a:r>
            <a:r>
              <a:rPr lang="zh-CN" altLang="en-US"/>
              <a:t>结题</a:t>
            </a:r>
          </a:p>
          <a:p>
            <a:pPr lvl="1" eaLnBrk="1" hangingPunct="1">
              <a:buFontTx/>
              <a:buNone/>
            </a:pPr>
            <a:r>
              <a:rPr lang="zh-CN" altLang="en-US"/>
              <a:t>		          论文投稿</a:t>
            </a:r>
            <a:r>
              <a:rPr lang="en-US" altLang="zh-CN"/>
              <a:t>/</a:t>
            </a:r>
            <a:r>
              <a:rPr lang="zh-CN" altLang="en-US"/>
              <a:t>审稿</a:t>
            </a:r>
            <a:r>
              <a:rPr lang="en-US" altLang="zh-CN"/>
              <a:t>/</a:t>
            </a:r>
            <a:r>
              <a:rPr lang="zh-CN" altLang="en-US"/>
              <a:t>批复</a:t>
            </a:r>
            <a:r>
              <a:rPr lang="en-US" altLang="zh-CN"/>
              <a:t>/</a:t>
            </a:r>
            <a:r>
              <a:rPr lang="zh-CN" altLang="en-US"/>
              <a:t>修订</a:t>
            </a:r>
            <a:r>
              <a:rPr lang="en-US" altLang="zh-CN"/>
              <a:t>/</a:t>
            </a:r>
            <a:r>
              <a:rPr lang="zh-CN" altLang="en-US"/>
              <a:t>出版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en-US" altLang="zh-CN"/>
              <a:t>CfA</a:t>
            </a:r>
            <a:r>
              <a:rPr lang="zh-CN" altLang="en-US"/>
              <a:t>和</a:t>
            </a:r>
            <a:r>
              <a:rPr lang="en-US" altLang="zh-CN"/>
              <a:t>Coordinator</a:t>
            </a:r>
            <a:r>
              <a:rPr lang="zh-CN" altLang="en-US"/>
              <a:t>代表了一种从底向上的研究和开发方法</a:t>
            </a:r>
          </a:p>
          <a:p>
            <a:pPr lvl="1" eaLnBrk="1" hangingPunct="1"/>
            <a:r>
              <a:rPr lang="zh-CN" altLang="en-US"/>
              <a:t>经验研究为前提，对各种实际情况进行分析和归纳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灯片编号占位符 3">
            <a:extLst>
              <a:ext uri="{FF2B5EF4-FFF2-40B4-BE49-F238E27FC236}">
                <a16:creationId xmlns:a16="http://schemas.microsoft.com/office/drawing/2014/main" id="{77919D21-227E-EC6E-FB48-407A972CD70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05ADABD-0DF7-4D9B-8313-F8BDA8307F13}" type="slidenum">
              <a:rPr lang="en-US" altLang="zh-CN" sz="1800"/>
              <a:pPr/>
              <a:t>44</a:t>
            </a:fld>
            <a:endParaRPr lang="en-US" altLang="zh-CN" sz="18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95B7797-E341-0559-2F37-211D021A2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A8E214B3-DC5F-C6DB-C5CF-94B9391FC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采用抽象方法，对特殊情况中存在的主要性质进行一般化</a:t>
            </a:r>
          </a:p>
          <a:p>
            <a:pPr lvl="1" eaLnBrk="1" hangingPunct="1"/>
            <a:r>
              <a:rPr lang="zh-CN" altLang="en-US"/>
              <a:t>为了计算支持，一般化的理论或模型需满足</a:t>
            </a:r>
            <a:r>
              <a:rPr lang="zh-CN" altLang="en-US" u="sng"/>
              <a:t>可计算</a:t>
            </a:r>
            <a:r>
              <a:rPr lang="zh-CN" altLang="en-US"/>
              <a:t>的性质</a:t>
            </a:r>
          </a:p>
          <a:p>
            <a:pPr lvl="1" eaLnBrk="1" hangingPunct="1"/>
            <a:r>
              <a:rPr lang="zh-CN" altLang="en-US"/>
              <a:t>抽象理论用来解释各种特殊情况，并指导应用开发</a:t>
            </a:r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问题</a:t>
            </a:r>
            <a:r>
              <a:rPr lang="zh-CN" altLang="en-US"/>
              <a:t>是开发过程中，设计者为满足一般化的理论而忽略了许多用户和任务的特征，如</a:t>
            </a:r>
          </a:p>
          <a:p>
            <a:pPr lvl="1" eaLnBrk="1" hangingPunct="1"/>
            <a:r>
              <a:rPr lang="zh-CN" altLang="en-US"/>
              <a:t>在理论上，</a:t>
            </a:r>
            <a:r>
              <a:rPr lang="zh-CN" altLang="en-US" b="1">
                <a:solidFill>
                  <a:srgbClr val="0070C0"/>
                </a:solidFill>
              </a:rPr>
              <a:t>划分消息的类别</a:t>
            </a:r>
            <a:r>
              <a:rPr lang="zh-CN" altLang="en-US"/>
              <a:t>是为了研究会话的性质</a:t>
            </a:r>
          </a:p>
          <a:p>
            <a:pPr lvl="1" eaLnBrk="1" hangingPunct="1"/>
            <a:r>
              <a:rPr lang="zh-CN" altLang="en-US"/>
              <a:t>在实践上，</a:t>
            </a:r>
            <a:r>
              <a:rPr lang="zh-CN" altLang="en-US" b="1">
                <a:solidFill>
                  <a:srgbClr val="0070C0"/>
                </a:solidFill>
              </a:rPr>
              <a:t>强制用户显式定义消息类别</a:t>
            </a:r>
            <a:r>
              <a:rPr lang="zh-CN" altLang="en-US"/>
              <a:t>就有些强人所难了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理论和技术的限制使其不一定是放之四海而皆准的真理</a:t>
            </a:r>
          </a:p>
          <a:p>
            <a:pPr lvl="1" eaLnBrk="1" hangingPunct="1"/>
            <a:r>
              <a:rPr lang="en-US" altLang="zh-CN"/>
              <a:t>Coordinator</a:t>
            </a:r>
            <a:r>
              <a:rPr lang="zh-CN" altLang="en-US"/>
              <a:t>仅适合高度结构化大型机构的正式活动</a:t>
            </a:r>
          </a:p>
          <a:p>
            <a:pPr lvl="2" eaLnBrk="1" hangingPunct="1"/>
            <a:r>
              <a:rPr lang="zh-CN" altLang="en-US"/>
              <a:t>所有的组织结构和活动均有严格的规则和限制</a:t>
            </a:r>
          </a:p>
          <a:p>
            <a:pPr lvl="1" eaLnBrk="1" hangingPunct="1"/>
            <a:r>
              <a:rPr lang="zh-CN" altLang="en-US"/>
              <a:t>并不适应于中小企业、社会团体中无或半结构化的活动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灯片编号占位符 3">
            <a:extLst>
              <a:ext uri="{FF2B5EF4-FFF2-40B4-BE49-F238E27FC236}">
                <a16:creationId xmlns:a16="http://schemas.microsoft.com/office/drawing/2014/main" id="{0179352B-FFE9-246B-A408-66C6682831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1E3EBE6-90D6-4334-BFE7-3435BB017807}" type="slidenum">
              <a:rPr lang="en-US" altLang="zh-CN" sz="1800"/>
              <a:pPr/>
              <a:t>45</a:t>
            </a:fld>
            <a:endParaRPr lang="en-US" altLang="zh-CN" sz="1800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3F87613-C73D-5843-DEDE-DFBE7E34C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8BC4754-8DCE-96E4-45F3-6EB3B75D24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1143000"/>
            <a:ext cx="7772400" cy="4419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三个臭皮匠是否顶一个诸葛亮</a:t>
            </a:r>
            <a:r>
              <a:rPr lang="zh-CN" altLang="en-US"/>
              <a:t>？</a:t>
            </a:r>
          </a:p>
          <a:p>
            <a:pPr lvl="1" eaLnBrk="1" hangingPunct="1"/>
            <a:r>
              <a:rPr lang="zh-CN" altLang="en-US"/>
              <a:t>按照传统的认知学理论和概念框架（如人类信息处理）</a:t>
            </a:r>
          </a:p>
          <a:p>
            <a:pPr lvl="2" eaLnBrk="1" hangingPunct="1"/>
            <a:r>
              <a:rPr lang="zh-CN" altLang="en-US"/>
              <a:t>知识（三个臭皮匠）</a:t>
            </a:r>
            <a:r>
              <a:rPr lang="en-US" altLang="zh-CN"/>
              <a:t>&lt;&lt;&lt; </a:t>
            </a:r>
            <a:r>
              <a:rPr lang="zh-CN" altLang="en-US"/>
              <a:t>知识（一个诸葛亮）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因为传统的观点认为</a:t>
            </a:r>
          </a:p>
          <a:p>
            <a:pPr lvl="2" eaLnBrk="1" hangingPunct="1"/>
            <a:r>
              <a:rPr lang="zh-CN" altLang="en-US"/>
              <a:t>外部表示只是输入，人们必须建立一个问题的内部表示</a:t>
            </a:r>
          </a:p>
          <a:p>
            <a:pPr lvl="2" eaLnBrk="1" hangingPunct="1"/>
            <a:r>
              <a:rPr lang="zh-CN" altLang="en-US"/>
              <a:t>问题求解是对内部表示的认知处理过程</a:t>
            </a:r>
          </a:p>
          <a:p>
            <a:pPr lvl="2" eaLnBrk="1" hangingPunct="1"/>
            <a:r>
              <a:rPr lang="zh-CN" altLang="en-US"/>
              <a:t>输出是对外部环境的操作</a:t>
            </a:r>
          </a:p>
          <a:p>
            <a:pPr lvl="2" eaLnBrk="1" hangingPunct="1"/>
            <a:r>
              <a:rPr lang="zh-CN" altLang="en-US"/>
              <a:t>说明解决新问题所需的新知识只能产生于大脑之中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三个臭皮匠协作无法求解诸葛亮的问题</a:t>
            </a:r>
          </a:p>
          <a:p>
            <a:pPr lvl="2" eaLnBrk="1" hangingPunct="1"/>
            <a:r>
              <a:rPr lang="zh-CN" altLang="en-US"/>
              <a:t>因为他们不具有他的知识和能力</a:t>
            </a:r>
          </a:p>
        </p:txBody>
      </p:sp>
      <p:pic>
        <p:nvPicPr>
          <p:cNvPr id="50180" name="Picture 6">
            <a:extLst>
              <a:ext uri="{FF2B5EF4-FFF2-40B4-BE49-F238E27FC236}">
                <a16:creationId xmlns:a16="http://schemas.microsoft.com/office/drawing/2014/main" id="{E9BF5470-2BE4-6238-9177-DF84F152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500563"/>
            <a:ext cx="29321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灯片编号占位符 3">
            <a:extLst>
              <a:ext uri="{FF2B5EF4-FFF2-40B4-BE49-F238E27FC236}">
                <a16:creationId xmlns:a16="http://schemas.microsoft.com/office/drawing/2014/main" id="{C360DEFA-DAF8-7351-117B-1770E0F16B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595B5EA-AE54-4D46-97E5-CF4205D85B64}" type="slidenum">
              <a:rPr lang="en-US" altLang="zh-CN" sz="1800"/>
              <a:pPr/>
              <a:t>46</a:t>
            </a:fld>
            <a:endParaRPr lang="en-US" altLang="zh-CN" sz="18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3A8DE57-C0C7-3CE0-B06A-46C6A17AF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BAE7749-F417-2C85-8691-8D8448467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918450" cy="4419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分布式认知</a:t>
            </a:r>
            <a:r>
              <a:rPr lang="zh-CN" altLang="en-US"/>
              <a:t>认为认知可以通过感知机制和</a:t>
            </a:r>
            <a:r>
              <a:rPr lang="zh-CN" altLang="en-US" b="1">
                <a:solidFill>
                  <a:srgbClr val="0070C0"/>
                </a:solidFill>
              </a:rPr>
              <a:t>外部表示具体化</a:t>
            </a:r>
          </a:p>
          <a:p>
            <a:pPr lvl="1" eaLnBrk="1" hangingPunct="1"/>
            <a:r>
              <a:rPr lang="zh-CN" altLang="en-US"/>
              <a:t>外部表示是对内部表示的延伸或扩充</a:t>
            </a:r>
          </a:p>
          <a:p>
            <a:pPr lvl="2" eaLnBrk="1" hangingPunct="1"/>
            <a:r>
              <a:rPr lang="zh-CN" altLang="en-US"/>
              <a:t>问题的抽象内部表示可以转变为具体的外部表示</a:t>
            </a:r>
          </a:p>
          <a:p>
            <a:pPr lvl="2" eaLnBrk="1" hangingPunct="1"/>
            <a:r>
              <a:rPr lang="zh-CN" altLang="en-US"/>
              <a:t>认知过程可以转变为对外部表示的操作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通过外部表示进行的通信本身是认知过程的一部分</a:t>
            </a:r>
          </a:p>
          <a:p>
            <a:pPr lvl="2" eaLnBrk="1" hangingPunct="1"/>
            <a:r>
              <a:rPr lang="zh-CN" altLang="en-US"/>
              <a:t>通信可以创建新知识</a:t>
            </a:r>
          </a:p>
          <a:p>
            <a:pPr lvl="2" eaLnBrk="1" hangingPunct="1"/>
            <a:r>
              <a:rPr lang="zh-CN" altLang="en-US"/>
              <a:t>例如：讨论时黑板上的绘画表示了新的群体知识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认知过程可以在群体成员之间分布</a:t>
            </a:r>
          </a:p>
          <a:p>
            <a:pPr lvl="2" eaLnBrk="1" hangingPunct="1"/>
            <a:r>
              <a:rPr lang="zh-CN" altLang="en-US"/>
              <a:t>问题的表示和求解可以分布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知识（三个臭皮匠）</a:t>
            </a:r>
            <a:r>
              <a:rPr lang="en-US" altLang="zh-CN" b="1">
                <a:solidFill>
                  <a:srgbClr val="0070C0"/>
                </a:solidFill>
              </a:rPr>
              <a:t>&gt;&gt;&gt; </a:t>
            </a:r>
          </a:p>
          <a:p>
            <a:pPr lvl="1" eaLnBrk="1" hangingPunct="1">
              <a:buFontTx/>
              <a:buNone/>
            </a:pPr>
            <a:r>
              <a:rPr lang="en-US" altLang="zh-CN" b="1">
                <a:solidFill>
                  <a:srgbClr val="0070C0"/>
                </a:solidFill>
              </a:rPr>
              <a:t>			</a:t>
            </a:r>
            <a:r>
              <a:rPr lang="zh-CN" altLang="en-US" b="1">
                <a:solidFill>
                  <a:srgbClr val="0070C0"/>
                </a:solidFill>
              </a:rPr>
              <a:t>知识（一个诸葛亮）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41CFEBA2-E393-F99E-D5F4-D97D51A0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4143375"/>
            <a:ext cx="2870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>
            <a:extLst>
              <a:ext uri="{FF2B5EF4-FFF2-40B4-BE49-F238E27FC236}">
                <a16:creationId xmlns:a16="http://schemas.microsoft.com/office/drawing/2014/main" id="{F73CE993-6B07-136C-8277-FD1791FD1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B7F1A985-81E5-36CF-338C-389F6281C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23963"/>
            <a:ext cx="7772400" cy="4419600"/>
          </a:xfrm>
        </p:spPr>
        <p:txBody>
          <a:bodyPr/>
          <a:lstStyle/>
          <a:p>
            <a:r>
              <a:rPr lang="zh-CN" altLang="zh-CN"/>
              <a:t>认知过程不仅依赖于</a:t>
            </a:r>
            <a:r>
              <a:rPr lang="zh-CN" altLang="zh-CN" b="1">
                <a:solidFill>
                  <a:srgbClr val="0070C0"/>
                </a:solidFill>
              </a:rPr>
              <a:t>认知主体</a:t>
            </a:r>
            <a:r>
              <a:rPr lang="zh-CN" altLang="zh-CN"/>
              <a:t>，还涉及其他</a:t>
            </a:r>
            <a:r>
              <a:rPr lang="zh-CN" altLang="zh-CN" b="1">
                <a:solidFill>
                  <a:srgbClr val="0070C0"/>
                </a:solidFill>
              </a:rPr>
              <a:t>认知个体</a:t>
            </a:r>
            <a:r>
              <a:rPr lang="zh-CN" altLang="zh-CN"/>
              <a:t>、</a:t>
            </a:r>
            <a:r>
              <a:rPr lang="zh-CN" altLang="zh-CN" b="1">
                <a:solidFill>
                  <a:srgbClr val="0070C0"/>
                </a:solidFill>
              </a:rPr>
              <a:t>认知对象</a:t>
            </a:r>
            <a:r>
              <a:rPr lang="zh-CN" altLang="zh-CN"/>
              <a:t>、</a:t>
            </a:r>
            <a:r>
              <a:rPr lang="zh-CN" altLang="zh-CN" b="1">
                <a:solidFill>
                  <a:srgbClr val="0070C0"/>
                </a:solidFill>
              </a:rPr>
              <a:t>认知工具</a:t>
            </a:r>
            <a:r>
              <a:rPr lang="zh-CN" altLang="zh-CN"/>
              <a:t>及</a:t>
            </a:r>
            <a:r>
              <a:rPr lang="zh-CN" altLang="zh-CN" b="1">
                <a:solidFill>
                  <a:srgbClr val="0070C0"/>
                </a:solidFill>
              </a:rPr>
              <a:t>认知情境</a:t>
            </a:r>
            <a:r>
              <a:rPr lang="zh-CN" altLang="zh-CN"/>
              <a:t>。</a:t>
            </a:r>
          </a:p>
          <a:p>
            <a:pPr>
              <a:buFontTx/>
              <a:buNone/>
            </a:pPr>
            <a:r>
              <a:rPr lang="en-US" altLang="zh-CN"/>
              <a:t> </a:t>
            </a:r>
            <a:endParaRPr lang="zh-CN" altLang="zh-CN"/>
          </a:p>
          <a:p>
            <a:r>
              <a:rPr lang="zh-CN" altLang="zh-CN"/>
              <a:t>认知的本</a:t>
            </a:r>
            <a:r>
              <a:rPr lang="zh-CN" altLang="en-US"/>
              <a:t>质</a:t>
            </a:r>
            <a:r>
              <a:rPr lang="zh-CN" altLang="zh-CN"/>
              <a:t>是</a:t>
            </a:r>
            <a:r>
              <a:rPr lang="zh-CN" altLang="zh-CN" b="1">
                <a:solidFill>
                  <a:srgbClr val="C00000"/>
                </a:solidFill>
              </a:rPr>
              <a:t>分布的</a:t>
            </a:r>
            <a:r>
              <a:rPr lang="zh-CN" altLang="zh-CN"/>
              <a:t>，认知现象</a:t>
            </a:r>
            <a:r>
              <a:rPr lang="zh-CN" altLang="zh-CN" b="1">
                <a:solidFill>
                  <a:srgbClr val="C00000"/>
                </a:solidFill>
              </a:rPr>
              <a:t>不仅包括个人头脑中所发生的认知活动</a:t>
            </a:r>
            <a:r>
              <a:rPr lang="zh-CN" altLang="zh-CN"/>
              <a:t>，还涉及</a:t>
            </a:r>
            <a:r>
              <a:rPr lang="zh-CN" altLang="zh-CN" b="1">
                <a:solidFill>
                  <a:srgbClr val="C00000"/>
                </a:solidFill>
              </a:rPr>
              <a:t>人与人之间</a:t>
            </a:r>
            <a:r>
              <a:rPr lang="zh-CN" altLang="zh-CN"/>
              <a:t>，以及</a:t>
            </a:r>
            <a:r>
              <a:rPr lang="zh-CN" altLang="zh-CN" b="1">
                <a:solidFill>
                  <a:srgbClr val="C00000"/>
                </a:solidFill>
              </a:rPr>
              <a:t>人与技术工具之间</a:t>
            </a:r>
            <a:r>
              <a:rPr lang="zh-CN" altLang="zh-CN"/>
              <a:t>通过</a:t>
            </a:r>
            <a:r>
              <a:rPr lang="zh-CN" altLang="zh-CN" b="1">
                <a:solidFill>
                  <a:srgbClr val="C00000"/>
                </a:solidFill>
              </a:rPr>
              <a:t>交互实现某一活动</a:t>
            </a:r>
            <a:r>
              <a:rPr lang="zh-CN" altLang="zh-CN"/>
              <a:t>的过程。</a:t>
            </a:r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通信</a:t>
            </a:r>
            <a:r>
              <a:rPr lang="zh-CN" altLang="zh-CN" b="1">
                <a:solidFill>
                  <a:srgbClr val="C00000"/>
                </a:solidFill>
              </a:rPr>
              <a:t>交流</a:t>
            </a:r>
            <a:r>
              <a:rPr lang="zh-CN" altLang="zh-CN" b="1"/>
              <a:t>是分布式认知的必备条件</a:t>
            </a:r>
            <a:r>
              <a:rPr lang="zh-CN" altLang="en-US" b="1"/>
              <a:t>。</a:t>
            </a:r>
            <a:endParaRPr lang="zh-CN" altLang="zh-CN"/>
          </a:p>
          <a:p>
            <a:pPr>
              <a:buFontTx/>
              <a:buNone/>
            </a:pPr>
            <a:r>
              <a:rPr lang="en-US" altLang="zh-CN"/>
              <a:t> </a:t>
            </a:r>
            <a:endParaRPr lang="zh-CN" altLang="zh-CN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3A3623BF-2B98-A26B-CA79-81D43367DE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88CFC87-87B9-410D-9856-B878CFE6CC3C}" type="slidenum">
              <a:rPr lang="en-US" altLang="zh-CN" sz="1800"/>
              <a:pPr/>
              <a:t>47</a:t>
            </a:fld>
            <a:endParaRPr lang="en-US" altLang="zh-CN"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灯片编号占位符 3">
            <a:extLst>
              <a:ext uri="{FF2B5EF4-FFF2-40B4-BE49-F238E27FC236}">
                <a16:creationId xmlns:a16="http://schemas.microsoft.com/office/drawing/2014/main" id="{2C09138B-4F1C-F2C9-1F32-EACF8115DA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B3029A2-C4BF-4CD2-8E56-59DCCE1F15BD}" type="slidenum">
              <a:rPr lang="en-US" altLang="zh-CN" sz="1800"/>
              <a:pPr/>
              <a:t>48</a:t>
            </a:fld>
            <a:endParaRPr lang="en-US" altLang="zh-CN" sz="18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2925772-37C8-3F09-C803-8D1EEAFB4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9C11B18-6652-AD66-1A33-901EA3F5A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22788"/>
          </a:xfrm>
        </p:spPr>
        <p:txBody>
          <a:bodyPr/>
          <a:lstStyle/>
          <a:p>
            <a:pPr eaLnBrk="1" hangingPunct="1"/>
            <a:r>
              <a:rPr lang="zh-CN" altLang="en-US"/>
              <a:t>分布式认知原理</a:t>
            </a:r>
            <a:r>
              <a:rPr lang="zh-CN" altLang="en-US" b="1">
                <a:solidFill>
                  <a:srgbClr val="0070C0"/>
                </a:solidFill>
              </a:rPr>
              <a:t>对设计的提示</a:t>
            </a:r>
          </a:p>
          <a:p>
            <a:pPr lvl="1" eaLnBrk="1" hangingPunct="1"/>
            <a:r>
              <a:rPr lang="zh-CN" altLang="en-US"/>
              <a:t>虽然技术可以对协作提供支持，但</a:t>
            </a:r>
            <a:r>
              <a:rPr lang="zh-CN" altLang="en-US" b="1">
                <a:solidFill>
                  <a:srgbClr val="0070C0"/>
                </a:solidFill>
              </a:rPr>
              <a:t>通信的方式和外部表示的作用</a:t>
            </a:r>
            <a:r>
              <a:rPr lang="zh-CN" altLang="en-US"/>
              <a:t>不可忽视</a:t>
            </a:r>
          </a:p>
          <a:p>
            <a:pPr lvl="1" eaLnBrk="1" hangingPunct="1"/>
            <a:r>
              <a:rPr lang="zh-CN" altLang="en-US"/>
              <a:t>设计应当建立对存在的群体协作</a:t>
            </a:r>
            <a:r>
              <a:rPr lang="zh-CN" altLang="en-US" b="1">
                <a:solidFill>
                  <a:srgbClr val="0070C0"/>
                </a:solidFill>
              </a:rPr>
              <a:t>现场研究</a:t>
            </a:r>
            <a:r>
              <a:rPr lang="zh-CN" altLang="en-US"/>
              <a:t>的基础上，使用或模拟用户正在使用的</a:t>
            </a:r>
            <a:r>
              <a:rPr lang="zh-CN" altLang="en-US" b="1">
                <a:solidFill>
                  <a:srgbClr val="0070C0"/>
                </a:solidFill>
              </a:rPr>
              <a:t>外部表示形式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一个分布式认知系统的实例</a:t>
            </a:r>
          </a:p>
          <a:p>
            <a:pPr lvl="1" eaLnBrk="1" hangingPunct="1"/>
            <a:r>
              <a:rPr lang="zh-CN" altLang="en-US"/>
              <a:t>民用</a:t>
            </a:r>
            <a:r>
              <a:rPr lang="zh-CN" altLang="en-US" b="1">
                <a:solidFill>
                  <a:srgbClr val="0070C0"/>
                </a:solidFill>
              </a:rPr>
              <a:t>飞机的驾驶舱</a:t>
            </a:r>
            <a:r>
              <a:rPr lang="zh-CN" altLang="en-US"/>
              <a:t>可以看成是一个</a:t>
            </a:r>
            <a:r>
              <a:rPr lang="zh-CN" altLang="en-US" b="1">
                <a:solidFill>
                  <a:srgbClr val="0070C0"/>
                </a:solidFill>
              </a:rPr>
              <a:t>分布式认知系统</a:t>
            </a:r>
          </a:p>
          <a:p>
            <a:pPr lvl="2" eaLnBrk="1" hangingPunct="1"/>
            <a:r>
              <a:rPr lang="zh-CN" altLang="en-US"/>
              <a:t>系统所要解决的问题就是如何驾驶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分布式问题求解的外部活动包括</a:t>
            </a:r>
          </a:p>
          <a:p>
            <a:pPr lvl="3" eaLnBrk="1" hangingPunct="1"/>
            <a:r>
              <a:rPr lang="zh-CN" altLang="en-US"/>
              <a:t>机长、副驾驶和空管三者之间的交互</a:t>
            </a:r>
          </a:p>
          <a:p>
            <a:pPr lvl="3" eaLnBrk="1" hangingPunct="1"/>
            <a:r>
              <a:rPr lang="zh-CN" altLang="en-US"/>
              <a:t>机长、副驾驶和舱内设备之间的交互</a:t>
            </a:r>
          </a:p>
          <a:p>
            <a:pPr lvl="3" eaLnBrk="1" hangingPunct="1"/>
            <a:r>
              <a:rPr lang="zh-CN" altLang="en-US"/>
              <a:t>机长、副驾驶与外部环境的交互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3">
            <a:extLst>
              <a:ext uri="{FF2B5EF4-FFF2-40B4-BE49-F238E27FC236}">
                <a16:creationId xmlns:a16="http://schemas.microsoft.com/office/drawing/2014/main" id="{9A83159E-5107-7B06-F88A-CE8E63B579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B048306-DC02-4873-A814-269C8E6CD165}" type="slidenum">
              <a:rPr lang="en-US" altLang="zh-CN" sz="1800"/>
              <a:pPr/>
              <a:t>49</a:t>
            </a:fld>
            <a:endParaRPr lang="en-US" altLang="zh-CN" sz="18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08F8A9E-0A28-E24F-7753-06E3B6CEA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6392259-AA96-3762-8CC5-A83DF0026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Boeing 747-400</a:t>
            </a:r>
            <a:r>
              <a:rPr lang="zh-CN" altLang="en-US"/>
              <a:t>的驾驶舱内部的“外部表示”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D271167E-7788-7F84-7E9F-E8DBE4AE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5218113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灯片编号占位符 3">
            <a:extLst>
              <a:ext uri="{FF2B5EF4-FFF2-40B4-BE49-F238E27FC236}">
                <a16:creationId xmlns:a16="http://schemas.microsoft.com/office/drawing/2014/main" id="{98516ED1-70F2-DF22-95C0-FA780301E6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D880D5E-465B-402E-9B0B-3537D00179D5}" type="slidenum">
              <a:rPr lang="en-US" altLang="zh-CN" sz="1800"/>
              <a:pPr/>
              <a:t>5</a:t>
            </a:fld>
            <a:endParaRPr lang="en-US" altLang="zh-CN" sz="180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E30E9B3-3850-4417-FA3D-4C938E51A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 </a:t>
            </a:r>
            <a:r>
              <a:rPr lang="zh-CN" altLang="en-US"/>
              <a:t>协作和通信中的社会机制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966B7B-58EF-7CDE-B255-C46AC5EB6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通信</a:t>
            </a:r>
            <a:r>
              <a:rPr lang="zh-CN" altLang="en-US"/>
              <a:t>（</a:t>
            </a:r>
            <a:r>
              <a:rPr lang="en-US" altLang="zh-CN"/>
              <a:t>communication</a:t>
            </a:r>
            <a:r>
              <a:rPr lang="zh-CN" altLang="en-US"/>
              <a:t>）是</a:t>
            </a:r>
            <a:r>
              <a:rPr lang="zh-CN" altLang="en-US" b="1">
                <a:solidFill>
                  <a:srgbClr val="0070C0"/>
                </a:solidFill>
              </a:rPr>
              <a:t>个体之间的信息交换过程</a:t>
            </a:r>
          </a:p>
          <a:p>
            <a:pPr lvl="1" eaLnBrk="1" hangingPunct="1"/>
            <a:r>
              <a:rPr lang="zh-CN" altLang="en-US"/>
              <a:t>按照所</a:t>
            </a:r>
            <a:r>
              <a:rPr lang="zh-CN" altLang="en-US" b="1">
                <a:solidFill>
                  <a:srgbClr val="0070C0"/>
                </a:solidFill>
              </a:rPr>
              <a:t>交换信息的性质</a:t>
            </a:r>
            <a:r>
              <a:rPr lang="zh-CN" altLang="en-US"/>
              <a:t>，通信可以是</a:t>
            </a:r>
          </a:p>
          <a:p>
            <a:pPr lvl="2" eaLnBrk="1" hangingPunct="1"/>
            <a:r>
              <a:rPr lang="zh-CN" altLang="en-US"/>
              <a:t>交流思想、传达消息、联络感情、下达命令等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按照</a:t>
            </a:r>
            <a:r>
              <a:rPr lang="zh-CN" altLang="en-US" b="1">
                <a:solidFill>
                  <a:srgbClr val="0070C0"/>
                </a:solidFill>
              </a:rPr>
              <a:t>个体之间的协调方式</a:t>
            </a:r>
            <a:r>
              <a:rPr lang="zh-CN" altLang="en-US"/>
              <a:t>，通信可以采用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同步方式</a:t>
            </a:r>
            <a:r>
              <a:rPr lang="zh-CN" altLang="en-US"/>
              <a:t>：交流思想、联络感情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异步方式</a:t>
            </a:r>
            <a:r>
              <a:rPr lang="zh-CN" altLang="en-US"/>
              <a:t>：传达消息、下达命令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按照</a:t>
            </a:r>
            <a:r>
              <a:rPr lang="zh-CN" altLang="en-US" b="1">
                <a:solidFill>
                  <a:srgbClr val="0070C0"/>
                </a:solidFill>
              </a:rPr>
              <a:t>信息的编码方式</a:t>
            </a:r>
            <a:r>
              <a:rPr lang="zh-CN" altLang="en-US"/>
              <a:t>，通信可以利用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言语</a:t>
            </a:r>
            <a:r>
              <a:rPr lang="zh-CN" altLang="en-US"/>
              <a:t>：口述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非言语</a:t>
            </a:r>
            <a:r>
              <a:rPr lang="zh-CN" altLang="en-US"/>
              <a:t>：手势、表情、语调、其他肢体语言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按照</a:t>
            </a:r>
            <a:r>
              <a:rPr lang="zh-CN" altLang="en-US" b="1">
                <a:solidFill>
                  <a:srgbClr val="0070C0"/>
                </a:solidFill>
              </a:rPr>
              <a:t>个体之间的联接方式</a:t>
            </a:r>
            <a:r>
              <a:rPr lang="zh-CN" altLang="en-US"/>
              <a:t>，通信可以通过</a:t>
            </a:r>
          </a:p>
          <a:p>
            <a:pPr lvl="2" eaLnBrk="1" hangingPunct="1"/>
            <a:r>
              <a:rPr lang="zh-CN" altLang="en-US"/>
              <a:t>面对面、信件、电话、电报等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灯片编号占位符 3">
            <a:extLst>
              <a:ext uri="{FF2B5EF4-FFF2-40B4-BE49-F238E27FC236}">
                <a16:creationId xmlns:a16="http://schemas.microsoft.com/office/drawing/2014/main" id="{D56B06FE-33F1-16CD-BA8F-DA7B96EB63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0CEC4C5-3D0C-44B3-9412-99D288F9EDEA}" type="slidenum">
              <a:rPr lang="en-US" altLang="zh-CN" sz="1800"/>
              <a:pPr/>
              <a:t>50</a:t>
            </a:fld>
            <a:endParaRPr lang="en-US" altLang="zh-CN" sz="1800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CFD3785-F3F6-F1BD-2E85-0F2697388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7E9F738-21B4-0465-8EC5-C9B4FD1600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本章要点</a:t>
            </a:r>
          </a:p>
          <a:p>
            <a:pPr lvl="1" eaLnBrk="1" hangingPunct="1"/>
            <a:r>
              <a:rPr lang="zh-CN" altLang="en-US"/>
              <a:t>社会性指人们在公共场所的行为和交互</a:t>
            </a:r>
          </a:p>
          <a:p>
            <a:pPr lvl="1" eaLnBrk="1" hangingPunct="1"/>
            <a:r>
              <a:rPr lang="zh-CN" altLang="en-US"/>
              <a:t>用于协作的社会机制是会话、协调和感知</a:t>
            </a:r>
          </a:p>
          <a:p>
            <a:pPr lvl="1" eaLnBrk="1" hangingPunct="1"/>
            <a:r>
              <a:rPr lang="zh-CN" altLang="en-US"/>
              <a:t>各种类型的通信用于协调人们的活动</a:t>
            </a:r>
          </a:p>
          <a:p>
            <a:pPr lvl="1" eaLnBrk="1" hangingPunct="1"/>
            <a:r>
              <a:rPr lang="zh-CN" altLang="en-US"/>
              <a:t>协作和社会化的两个重要方面是感知他人做什么、以及让他人了解自己做什么</a:t>
            </a:r>
          </a:p>
          <a:p>
            <a:pPr lvl="1" eaLnBrk="1" hangingPunct="1"/>
            <a:r>
              <a:rPr lang="zh-CN" altLang="en-US"/>
              <a:t>协作支持技术应采用面对面协作的协议</a:t>
            </a:r>
          </a:p>
          <a:p>
            <a:pPr lvl="1" eaLnBrk="1" hangingPunct="1"/>
            <a:r>
              <a:rPr lang="zh-CN" altLang="en-US"/>
              <a:t>现场研究和概念框架对理解社会化问题上十分重要</a:t>
            </a:r>
          </a:p>
          <a:p>
            <a:pPr lvl="1" eaLnBrk="1" hangingPunct="1"/>
            <a:r>
              <a:rPr lang="zh-CN" altLang="en-US"/>
              <a:t>人们已经开发了许多系统来支持协作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灯片编号占位符 3">
            <a:extLst>
              <a:ext uri="{FF2B5EF4-FFF2-40B4-BE49-F238E27FC236}">
                <a16:creationId xmlns:a16="http://schemas.microsoft.com/office/drawing/2014/main" id="{C035349E-3ECE-E22B-20C5-0ED486CB81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31835D2-669C-4FA1-989A-30C91E3F05D6}" type="slidenum">
              <a:rPr lang="en-US" altLang="zh-CN" sz="1800"/>
              <a:pPr/>
              <a:t>6</a:t>
            </a:fld>
            <a:endParaRPr lang="en-US" altLang="zh-CN" sz="180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32800286-DC94-61CD-B805-27D932685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 </a:t>
            </a:r>
            <a:r>
              <a:rPr lang="zh-CN" altLang="en-US"/>
              <a:t>协作和通信中的社会机制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AC765C1-2581-E7E5-BC00-6304E9BA33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human-to-human</a:t>
            </a:r>
            <a:r>
              <a:rPr lang="zh-CN" altLang="en-US"/>
              <a:t>的通信是复杂现象</a:t>
            </a:r>
          </a:p>
          <a:p>
            <a:pPr lvl="1" eaLnBrk="1" hangingPunct="1"/>
            <a:r>
              <a:rPr lang="en-US" altLang="zh-CN"/>
              <a:t>human</a:t>
            </a:r>
            <a:r>
              <a:rPr lang="zh-CN" altLang="en-US"/>
              <a:t>是复杂的</a:t>
            </a:r>
          </a:p>
          <a:p>
            <a:pPr lvl="1" eaLnBrk="1" hangingPunct="1"/>
            <a:r>
              <a:rPr lang="en-US" altLang="zh-CN"/>
              <a:t>to</a:t>
            </a:r>
            <a:r>
              <a:rPr lang="zh-CN" altLang="en-US"/>
              <a:t>也是复杂的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为使用技术来支持人们的通信，须</a:t>
            </a:r>
            <a:r>
              <a:rPr lang="zh-CN" altLang="en-US" b="1">
                <a:solidFill>
                  <a:srgbClr val="C00000"/>
                </a:solidFill>
              </a:rPr>
              <a:t>理解实现通信的机制</a:t>
            </a:r>
          </a:p>
          <a:p>
            <a:pPr lvl="1" eaLnBrk="1" hangingPunct="1"/>
            <a:r>
              <a:rPr lang="zh-CN" altLang="en-US"/>
              <a:t>社会机制和习俗形成和演化是</a:t>
            </a:r>
            <a:r>
              <a:rPr lang="zh-CN" altLang="en-US" b="1">
                <a:solidFill>
                  <a:srgbClr val="0070C0"/>
                </a:solidFill>
              </a:rPr>
              <a:t>自然</a:t>
            </a:r>
            <a:r>
              <a:rPr lang="zh-CN" altLang="en-US"/>
              <a:t>过程，并非受人为控制</a:t>
            </a:r>
          </a:p>
          <a:p>
            <a:pPr lvl="1" eaLnBrk="1" hangingPunct="1"/>
            <a:r>
              <a:rPr lang="zh-CN" altLang="en-US"/>
              <a:t>技术必须</a:t>
            </a:r>
            <a:r>
              <a:rPr lang="zh-CN" altLang="en-US" b="1">
                <a:solidFill>
                  <a:srgbClr val="0070C0"/>
                </a:solidFill>
              </a:rPr>
              <a:t>满足这些机制和限制</a:t>
            </a:r>
            <a:r>
              <a:rPr lang="zh-CN" altLang="en-US"/>
              <a:t>，而非违背它们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主要的</a:t>
            </a:r>
            <a:r>
              <a:rPr lang="zh-CN" altLang="en-US" b="1">
                <a:solidFill>
                  <a:srgbClr val="C00000"/>
                </a:solidFill>
              </a:rPr>
              <a:t>社会机制类型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会话</a:t>
            </a:r>
            <a:r>
              <a:rPr lang="zh-CN" altLang="en-US"/>
              <a:t>机制（</a:t>
            </a:r>
            <a:r>
              <a:rPr lang="en-US" altLang="zh-CN"/>
              <a:t>conversational mechanism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协调</a:t>
            </a:r>
            <a:r>
              <a:rPr lang="zh-CN" altLang="en-US"/>
              <a:t>机制（</a:t>
            </a:r>
            <a:r>
              <a:rPr lang="en-US" altLang="zh-CN"/>
              <a:t>coordination mechanism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感知</a:t>
            </a:r>
            <a:r>
              <a:rPr lang="zh-CN" altLang="en-US"/>
              <a:t>机制（</a:t>
            </a:r>
            <a:r>
              <a:rPr lang="en-US" altLang="zh-CN"/>
              <a:t>awareness mechanism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灯片编号占位符 3">
            <a:extLst>
              <a:ext uri="{FF2B5EF4-FFF2-40B4-BE49-F238E27FC236}">
                <a16:creationId xmlns:a16="http://schemas.microsoft.com/office/drawing/2014/main" id="{71A6337A-04A2-D1D1-7A9A-EFA4D6C551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AECAD76-0F4E-4D81-A7A4-31389F740B04}" type="slidenum">
              <a:rPr lang="en-US" altLang="zh-CN" sz="1800"/>
              <a:pPr/>
              <a:t>7</a:t>
            </a:fld>
            <a:endParaRPr lang="en-US" altLang="zh-CN" sz="1800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36A42A6-5C3B-1F15-2C2B-01F3290034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989019A-C616-8B4E-E764-F9508C666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在进行</a:t>
            </a:r>
            <a:r>
              <a:rPr lang="zh-CN" altLang="en-US" b="1">
                <a:solidFill>
                  <a:srgbClr val="0070C0"/>
                </a:solidFill>
              </a:rPr>
              <a:t>会话时</a:t>
            </a:r>
            <a:r>
              <a:rPr lang="zh-CN" altLang="en-US"/>
              <a:t>，人们通常</a:t>
            </a:r>
            <a:r>
              <a:rPr lang="zh-CN" altLang="en-US" b="1">
                <a:solidFill>
                  <a:srgbClr val="0070C0"/>
                </a:solidFill>
              </a:rPr>
              <a:t>遵循</a:t>
            </a:r>
            <a:r>
              <a:rPr lang="zh-CN" altLang="en-US"/>
              <a:t>了</a:t>
            </a:r>
            <a:r>
              <a:rPr lang="zh-CN" altLang="en-US" b="1">
                <a:solidFill>
                  <a:srgbClr val="0070C0"/>
                </a:solidFill>
              </a:rPr>
              <a:t>各种机制和“规则”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例如：在相互问候的会话中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Hi there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Hi!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Hi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All right?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Good, how’s it going?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Fine, how are you?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OK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So-so. How’s life treating you?</a:t>
            </a:r>
            <a:endParaRPr lang="en-GB" altLang="zh-CN" sz="2400"/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灯片编号占位符 3">
            <a:extLst>
              <a:ext uri="{FF2B5EF4-FFF2-40B4-BE49-F238E27FC236}">
                <a16:creationId xmlns:a16="http://schemas.microsoft.com/office/drawing/2014/main" id="{AFF5BB66-F8BC-9A7C-F874-A98141D21A2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C438806-D5E9-4A70-9836-66892EA6EE72}" type="slidenum">
              <a:rPr lang="en-US" altLang="zh-CN" sz="1800"/>
              <a:pPr/>
              <a:t>8</a:t>
            </a:fld>
            <a:endParaRPr lang="en-US" altLang="zh-CN" sz="18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E14618E1-7F98-E217-2F8F-0BAF7C344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9EA01D4-E235-E3A4-B9FD-384675EF7A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这是很典型的</a:t>
            </a:r>
            <a:r>
              <a:rPr lang="zh-CN" altLang="en-US" b="1">
                <a:solidFill>
                  <a:srgbClr val="0070C0"/>
                </a:solidFill>
              </a:rPr>
              <a:t>自由会话</a:t>
            </a:r>
            <a:r>
              <a:rPr lang="zh-CN" altLang="en-US"/>
              <a:t>情节（</a:t>
            </a:r>
            <a:r>
              <a:rPr lang="en-US" altLang="zh-CN"/>
              <a:t>scenario</a:t>
            </a:r>
            <a:r>
              <a:rPr lang="zh-CN" altLang="en-US"/>
              <a:t>），其中</a:t>
            </a:r>
          </a:p>
          <a:p>
            <a:pPr lvl="1" eaLnBrk="1" hangingPunct="1"/>
            <a:r>
              <a:rPr lang="zh-CN" altLang="en-US"/>
              <a:t>说话者</a:t>
            </a:r>
            <a:r>
              <a:rPr lang="zh-CN" altLang="en-US" b="1">
                <a:solidFill>
                  <a:srgbClr val="0070C0"/>
                </a:solidFill>
              </a:rPr>
              <a:t>轮流发言</a:t>
            </a:r>
            <a:r>
              <a:rPr lang="zh-CN" altLang="en-US"/>
              <a:t>，其内容可是提问，答复、请求等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开始和结束</a:t>
            </a:r>
            <a:r>
              <a:rPr lang="zh-CN" altLang="en-US"/>
              <a:t>都会使用一种对方</a:t>
            </a:r>
            <a:r>
              <a:rPr lang="zh-CN" altLang="en-US" b="1">
                <a:solidFill>
                  <a:srgbClr val="0070C0"/>
                </a:solidFill>
              </a:rPr>
              <a:t>可理解的方式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通常蕴涵了一个</a:t>
            </a:r>
            <a:r>
              <a:rPr lang="zh-CN" altLang="en-US" b="1">
                <a:solidFill>
                  <a:srgbClr val="0070C0"/>
                </a:solidFill>
              </a:rPr>
              <a:t>同步协调的机制</a:t>
            </a:r>
            <a:r>
              <a:rPr lang="zh-CN" altLang="en-US"/>
              <a:t>或协议</a:t>
            </a:r>
          </a:p>
          <a:p>
            <a:pPr lvl="1" eaLnBrk="1" hangingPunct="1"/>
            <a:r>
              <a:rPr lang="zh-CN" altLang="en-US"/>
              <a:t>会话过程遵循同步协调的规则，即“轮流发言”</a:t>
            </a:r>
          </a:p>
          <a:p>
            <a:pPr lvl="1" eaLnBrk="1" hangingPunct="1"/>
            <a:r>
              <a:rPr lang="zh-CN" altLang="en-US"/>
              <a:t>人们知道</a:t>
            </a:r>
            <a:r>
              <a:rPr lang="en-US" altLang="zh-CN"/>
              <a:t>how and when </a:t>
            </a:r>
            <a:r>
              <a:rPr lang="zh-CN" altLang="en-US"/>
              <a:t>开始和结束，以及各种通信操作</a:t>
            </a:r>
          </a:p>
          <a:p>
            <a:pPr lvl="1" eaLnBrk="1" hangingPunct="1"/>
            <a:r>
              <a:rPr lang="zh-CN" altLang="en-US"/>
              <a:t>“知道”意味着规则是人们的</a:t>
            </a:r>
            <a:r>
              <a:rPr lang="zh-CN" altLang="en-US" b="1">
                <a:solidFill>
                  <a:srgbClr val="0070C0"/>
                </a:solidFill>
              </a:rPr>
              <a:t>常识</a:t>
            </a:r>
            <a:r>
              <a:rPr lang="zh-CN" altLang="en-US"/>
              <a:t>，被隐式地引入会话过程</a:t>
            </a:r>
          </a:p>
          <a:p>
            <a:pPr lvl="2" eaLnBrk="1" hangingPunct="1"/>
            <a:r>
              <a:rPr lang="zh-CN" altLang="en-US"/>
              <a:t>如果提供</a:t>
            </a:r>
            <a:r>
              <a:rPr lang="zh-CN" altLang="en-US" b="1">
                <a:solidFill>
                  <a:srgbClr val="0070C0"/>
                </a:solidFill>
              </a:rPr>
              <a:t>技术支持</a:t>
            </a:r>
            <a:r>
              <a:rPr lang="zh-CN" altLang="en-US"/>
              <a:t>，则需要</a:t>
            </a:r>
            <a:r>
              <a:rPr lang="zh-CN" altLang="en-US" b="1">
                <a:solidFill>
                  <a:srgbClr val="0070C0"/>
                </a:solidFill>
              </a:rPr>
              <a:t>满足这种潜规则</a:t>
            </a:r>
            <a:r>
              <a:rPr lang="zh-CN" altLang="en-US"/>
              <a:t>的需要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从中可归纳出三个基本规则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1</a:t>
            </a:r>
            <a:r>
              <a:rPr lang="zh-CN" altLang="en-US"/>
              <a:t>：当前说话者通过询问意见、问题或请求，选择下一位对话者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>
            <a:extLst>
              <a:ext uri="{FF2B5EF4-FFF2-40B4-BE49-F238E27FC236}">
                <a16:creationId xmlns:a16="http://schemas.microsoft.com/office/drawing/2014/main" id="{5CD7F560-3C14-71D8-1979-58EDC966AE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C2EFC83-A510-4803-980D-06E90E709516}" type="slidenum">
              <a:rPr lang="en-US" altLang="zh-CN" sz="1800"/>
              <a:pPr/>
              <a:t>9</a:t>
            </a:fld>
            <a:endParaRPr lang="en-US" altLang="zh-CN" sz="18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05E83D9B-BF78-8CF2-30F0-4D26FE4043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05F5A0A-A043-4411-5190-986E991703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2</a:t>
            </a:r>
            <a:r>
              <a:rPr lang="zh-CN" altLang="en-US"/>
              <a:t>：另一位说话者决定开始发言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3</a:t>
            </a:r>
            <a:r>
              <a:rPr lang="zh-CN" altLang="en-US"/>
              <a:t>：当前说话者继续发言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这只是时序上的</a:t>
            </a:r>
            <a:r>
              <a:rPr lang="zh-CN" altLang="en-US" b="1">
                <a:solidFill>
                  <a:srgbClr val="0070C0"/>
                </a:solidFill>
              </a:rPr>
              <a:t>同步规则</a:t>
            </a:r>
            <a:r>
              <a:rPr lang="zh-CN" altLang="en-US"/>
              <a:t>，因为人们知道</a:t>
            </a:r>
            <a:r>
              <a:rPr lang="zh-CN" altLang="en-US" b="1">
                <a:solidFill>
                  <a:srgbClr val="0070C0"/>
                </a:solidFill>
              </a:rPr>
              <a:t>听觉的限制</a:t>
            </a:r>
          </a:p>
          <a:p>
            <a:pPr lvl="1" eaLnBrk="1" hangingPunct="1"/>
            <a:r>
              <a:rPr lang="zh-CN" altLang="en-US"/>
              <a:t>在一个会话过程中，两个人不能并发发言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并不存在任何其他方面的限制</a:t>
            </a:r>
            <a:r>
              <a:rPr lang="zh-CN" altLang="en-US"/>
              <a:t>，例如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1</a:t>
            </a:r>
            <a:r>
              <a:rPr lang="zh-CN" altLang="en-US"/>
              <a:t>中的选择是隐式的，并未明确限制发言者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2</a:t>
            </a:r>
            <a:r>
              <a:rPr lang="zh-CN" altLang="en-US"/>
              <a:t>指出是否响应由对方决定</a:t>
            </a:r>
          </a:p>
          <a:p>
            <a:pPr eaLnBrk="1" hangingPunct="1"/>
            <a:r>
              <a:rPr lang="zh-CN" altLang="en-US"/>
              <a:t>典型的分布式处理，</a:t>
            </a:r>
            <a:r>
              <a:rPr lang="zh-CN" altLang="en-US" b="1">
                <a:solidFill>
                  <a:srgbClr val="0070C0"/>
                </a:solidFill>
              </a:rPr>
              <a:t>会话并不存在任何结构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eaLnBrk="1" hangingPunct="1"/>
            <a:r>
              <a:rPr lang="zh-CN" altLang="en-US"/>
              <a:t>如果</a:t>
            </a:r>
            <a:r>
              <a:rPr lang="zh-CN" altLang="en-US" b="1">
                <a:solidFill>
                  <a:srgbClr val="0070C0"/>
                </a:solidFill>
              </a:rPr>
              <a:t>为了满足其他性质</a:t>
            </a:r>
            <a:r>
              <a:rPr lang="zh-CN" altLang="en-US"/>
              <a:t>，则需要</a:t>
            </a:r>
            <a:r>
              <a:rPr lang="zh-CN" altLang="en-US" b="1">
                <a:solidFill>
                  <a:srgbClr val="0070C0"/>
                </a:solidFill>
              </a:rPr>
              <a:t>增加</a:t>
            </a:r>
            <a:r>
              <a:rPr lang="zh-CN" altLang="en-US" b="1">
                <a:solidFill>
                  <a:srgbClr val="C00000"/>
                </a:solidFill>
              </a:rPr>
              <a:t>显式限制</a:t>
            </a:r>
          </a:p>
          <a:p>
            <a:pPr lvl="1" eaLnBrk="1" hangingPunct="1"/>
            <a:r>
              <a:rPr lang="zh-CN" altLang="en-US"/>
              <a:t>例如：可以采用各种方法来</a:t>
            </a:r>
            <a:r>
              <a:rPr lang="zh-CN" altLang="en-US" b="1">
                <a:solidFill>
                  <a:srgbClr val="0070C0"/>
                </a:solidFill>
              </a:rPr>
              <a:t>提高会话的效率</a:t>
            </a:r>
          </a:p>
          <a:p>
            <a:pPr lvl="2" eaLnBrk="1" hangingPunct="1"/>
            <a:r>
              <a:rPr lang="zh-CN" altLang="en-US"/>
              <a:t>限制时间、规定话题、指定发言开始或结束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a-tutorial-ch">
  <a:themeElements>
    <a:clrScheme name="hua-tutorial-ch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ua-tutorial-ch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hua-tutorial-ch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-tutorial-ch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hua-tutorial-ch</Template>
  <TotalTime>0</TotalTime>
  <Words>4482</Words>
  <Application>Microsoft Office PowerPoint</Application>
  <PresentationFormat>全屏显示(4:3)</PresentationFormat>
  <Paragraphs>531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Arial</vt:lpstr>
      <vt:lpstr>宋体</vt:lpstr>
      <vt:lpstr>Wingdings</vt:lpstr>
      <vt:lpstr>Times New Roman</vt:lpstr>
      <vt:lpstr>黑体</vt:lpstr>
      <vt:lpstr>华文行楷</vt:lpstr>
      <vt:lpstr>华文新魏</vt:lpstr>
      <vt:lpstr>微软雅黑</vt:lpstr>
      <vt:lpstr>Arial Unicode MS</vt:lpstr>
      <vt:lpstr>hua-tutorial-ch</vt:lpstr>
      <vt:lpstr>Microsoft Word 97 - 2003 Document</vt:lpstr>
      <vt:lpstr>交互设计—超越人机交互           第 4 章 协作与通信的设计                     Designing for collaboration and communication</vt:lpstr>
      <vt:lpstr>第 4 章 协作与通信的设计</vt:lpstr>
      <vt:lpstr>4.1 引言</vt:lpstr>
      <vt:lpstr>4.1 引言</vt:lpstr>
      <vt:lpstr>4.2 协作和通信中的社会机制</vt:lpstr>
      <vt:lpstr>4.2 协作和通信中的社会机制</vt:lpstr>
      <vt:lpstr>4.2.1 会话机制</vt:lpstr>
      <vt:lpstr>4.2.1 会话机制</vt:lpstr>
      <vt:lpstr>4.2.1 会话机制</vt:lpstr>
      <vt:lpstr>4.2.1 会话机制</vt:lpstr>
      <vt:lpstr>4.2.1 会话机制</vt:lpstr>
      <vt:lpstr>4.2.1 会话机制</vt:lpstr>
      <vt:lpstr>4.2.2 支持对话协作的技术</vt:lpstr>
      <vt:lpstr>4.2.2 支持对话协作的技术</vt:lpstr>
      <vt:lpstr>PowerPoint 演示文稿</vt:lpstr>
      <vt:lpstr>PowerPoint 演示文稿</vt:lpstr>
      <vt:lpstr>PowerPoint 演示文稿</vt:lpstr>
      <vt:lpstr>PowerPoint 演示文稿</vt:lpstr>
      <vt:lpstr>4.2.2 支持对话协作的技术</vt:lpstr>
      <vt:lpstr>4.2.3 协调机制</vt:lpstr>
      <vt:lpstr>4.2.3 协调机制</vt:lpstr>
      <vt:lpstr>4.2.3 协调机制</vt:lpstr>
      <vt:lpstr>4.2.3 协调机制</vt:lpstr>
      <vt:lpstr>4.2.3 协调机制</vt:lpstr>
      <vt:lpstr>4.2.3 协调机制</vt:lpstr>
      <vt:lpstr>4.2.3 协调机制</vt:lpstr>
      <vt:lpstr>4.2.4 支持协调的协作技术</vt:lpstr>
      <vt:lpstr>4.2.4 支持协调的协作技术</vt:lpstr>
      <vt:lpstr>4.2.5 感知机制（awareness mechanism） </vt:lpstr>
      <vt:lpstr>4.2.5 感知机制</vt:lpstr>
      <vt:lpstr>4.2.6 支持感知的设计技术</vt:lpstr>
      <vt:lpstr>4.2.6 支持感知的设计技术</vt:lpstr>
      <vt:lpstr>4.2.6 支持感知的设计技术</vt:lpstr>
      <vt:lpstr>4.2.6 支持感知的设计技术</vt:lpstr>
      <vt:lpstr>4.3 协作和通信的现场研究（field study）</vt:lpstr>
      <vt:lpstr>4.3 协作和通信的现场研究</vt:lpstr>
      <vt:lpstr>4.4 概念框架（ conceptual framework）</vt:lpstr>
      <vt:lpstr>4.4.1 语言/动作框架（language/action framework）</vt:lpstr>
      <vt:lpstr>4.4.1 语言/动作框架</vt:lpstr>
      <vt:lpstr>4.4.1 语言/动作框架</vt:lpstr>
      <vt:lpstr>4.4.1 语言/动作框架</vt:lpstr>
      <vt:lpstr>4.4.1 语言/动作框架</vt:lpstr>
      <vt:lpstr>4.4.1 语言/动作框架</vt:lpstr>
      <vt:lpstr>4.4.1 语言/动作框架</vt:lpstr>
      <vt:lpstr>4.4.2 分布式认知原理</vt:lpstr>
      <vt:lpstr>4.4.2 分布式认知原理</vt:lpstr>
      <vt:lpstr>PowerPoint 演示文稿</vt:lpstr>
      <vt:lpstr>4.4.2 分布式认知原理</vt:lpstr>
      <vt:lpstr>4.4.2 分布式认知原理</vt:lpstr>
      <vt:lpstr>小结</vt:lpstr>
    </vt:vector>
  </TitlesOfParts>
  <Company>Hua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Qingyi Hua</dc:creator>
  <cp:lastModifiedBy>庞 晓宇</cp:lastModifiedBy>
  <cp:revision>480</cp:revision>
  <dcterms:created xsi:type="dcterms:W3CDTF">2007-07-28T02:17:48Z</dcterms:created>
  <dcterms:modified xsi:type="dcterms:W3CDTF">2023-05-03T17:29:03Z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